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56" r:id="rId2"/>
    <p:sldMasterId id="2147483872" r:id="rId3"/>
  </p:sldMasterIdLst>
  <p:notesMasterIdLst>
    <p:notesMasterId r:id="rId27"/>
  </p:notesMasterIdLst>
  <p:sldIdLst>
    <p:sldId id="256" r:id="rId4"/>
    <p:sldId id="287" r:id="rId5"/>
    <p:sldId id="299" r:id="rId6"/>
    <p:sldId id="301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57" r:id="rId18"/>
    <p:sldId id="259" r:id="rId19"/>
    <p:sldId id="258" r:id="rId20"/>
    <p:sldId id="302" r:id="rId21"/>
    <p:sldId id="269" r:id="rId22"/>
    <p:sldId id="266" r:id="rId23"/>
    <p:sldId id="286" r:id="rId24"/>
    <p:sldId id="279" r:id="rId25"/>
    <p:sldId id="280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83500-961F-4E69-88C8-A57C3BBEC43D}" type="datetimeFigureOut">
              <a:rPr lang="pl-PL" smtClean="0"/>
              <a:pPr/>
              <a:t>2017-11-26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34115-9CD4-455A-9697-CCCA7EF3266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54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75E1-B15B-4904-BDF9-5227091D0998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6565-A2A7-4C8A-AEC4-7EF6DFEEA9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6CF9A-D312-40CD-8CCE-192560A34C3D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6565-A2A7-4C8A-AEC4-7EF6DFEEA9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FEB-5054-4176-8E3D-856F22209D91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6565-A2A7-4C8A-AEC4-7EF6DFEEA9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F3C51-2581-414D-856E-014F3306330E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0A41-E260-4B75-9B47-BB88D20198B0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7CE2-F379-4F03-8A70-136DE28600D0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7F82-6AE6-4F27-9DAE-4B4E5D90C705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B323-F682-4392-AE87-1787F256DA1F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1D6B-4B5A-4B63-A8B3-8850660108E6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EA48-CF01-4CB5-B579-1D0713D87B04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9846-945A-4DC1-9C3E-DFADA61038A4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186-C18E-44A4-BDD9-AA11B674475D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6565-A2A7-4C8A-AEC4-7EF6DFEEA9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0004-C36B-4509-B6BC-873C3C55B212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B36D0-C599-4413-8775-726BB70B26B1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D843-CC14-4149-A3A2-A1421830F244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1F0A-34A2-4DF1-8E63-4184022F4496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AADD-0136-4247-BE42-D626201A3E29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CDC7-ADDB-4F4A-BE57-1A7ABF9B3FC4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BD93-6F46-4808-99CF-B383676F3230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8808-6EE2-4F5E-9565-4C8F04D838E3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187F-D761-43D1-B406-F276F202C38F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95BD-125F-4EA0-BEB9-FA56E92F8278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5BA0-4AAC-44AC-8F09-7C5D1E010B7D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6565-A2A7-4C8A-AEC4-7EF6DFEEA9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9BDC-0C93-4527-9A32-00BA7B04FE3C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EC0C-25F1-442D-A350-13A52E0008E2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D011-F68A-4180-894B-6807FE704F3E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2FF8-E66B-41E9-B38F-8FA244367DCC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0438-9AA3-4B66-9615-B13C7D8B416D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6565-A2A7-4C8A-AEC4-7EF6DFEEA9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0122-7A2E-4EE2-B0CA-7A894CB90677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6565-A2A7-4C8A-AEC4-7EF6DFEEA9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0EEE-8B4C-4D9C-B0BC-532490201283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6565-A2A7-4C8A-AEC4-7EF6DFEEA9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E039C-2A94-4C02-A773-4F0CD426ED94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6565-A2A7-4C8A-AEC4-7EF6DFEEA9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0D8-31F7-4749-8BC8-C2EB80AA67A9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6565-A2A7-4C8A-AEC4-7EF6DFEEA9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6169-B86D-4253-BE69-C0E10D509FB7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6565-A2A7-4C8A-AEC4-7EF6DFEEA9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1B28A-9199-4DEC-B0E4-48E017630603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6565-A2A7-4C8A-AEC4-7EF6DFEEA95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C4E1-6E1D-441F-A197-D56162012B55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68606-8BC6-46A0-9A43-DE4BD7F170A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1B0CDA-E0D2-472B-8668-466998AFB416}" type="datetime1">
              <a:rPr lang="pl-PL" smtClean="0"/>
              <a:pPr/>
              <a:t>2017-11-26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D36565-A2A7-4C8A-AEC4-7EF6DFEEA955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0121"/>
            <a:ext cx="9144000" cy="7028121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1050000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04800" y="6453336"/>
            <a:ext cx="6427440" cy="323272"/>
          </a:xfrm>
        </p:spPr>
        <p:txBody>
          <a:bodyPr/>
          <a:lstStyle/>
          <a:p>
            <a:r>
              <a:rPr lang="pl-PL" smtClean="0">
                <a:solidFill>
                  <a:schemeClr val="bg1"/>
                </a:solidFill>
              </a:rPr>
              <a:t>Apteczka Pierwszej Pomocy Emocjonalnej            Centrum Pozytywnej Edukacji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 rot="708550">
            <a:off x="172169" y="5072178"/>
            <a:ext cx="6265863" cy="5762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2000" cap="none" dirty="0" smtClean="0">
                <a:solidFill>
                  <a:schemeClr val="tx1"/>
                </a:solidFill>
              </a:rPr>
              <a:t>autorki: Sylwia Wierzchowska i Elżbieta </a:t>
            </a:r>
            <a:r>
              <a:rPr lang="pl-PL" sz="2000" cap="none" dirty="0" err="1" smtClean="0">
                <a:solidFill>
                  <a:schemeClr val="tx1"/>
                </a:solidFill>
              </a:rPr>
              <a:t>Nerwińska</a:t>
            </a:r>
            <a:endParaRPr lang="pl-PL" sz="2000" cap="none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Elżbieta\Pictures\LOGO\logo gotow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7" y="5468150"/>
            <a:ext cx="2339753" cy="1389850"/>
          </a:xfrm>
          <a:prstGeom prst="rect">
            <a:avLst/>
          </a:prstGeom>
          <a:noFill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8640"/>
            <a:ext cx="799518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054" y="1196752"/>
            <a:ext cx="439594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7322" y="0"/>
            <a:ext cx="3266678" cy="125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5"/>
          <p:cNvSpPr txBox="1">
            <a:spLocks/>
          </p:cNvSpPr>
          <p:nvPr/>
        </p:nvSpPr>
        <p:spPr>
          <a:xfrm>
            <a:off x="323528" y="188640"/>
            <a:ext cx="5544616" cy="8640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Zawartość Apteczki:</a:t>
            </a:r>
            <a:endParaRPr kumimoji="0" lang="pl-PL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51520" y="1873580"/>
            <a:ext cx="43204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Zdrowie psychiczne, fizyczne i emocjonalne są ze sobą połączone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 bardzo mocno wpływają na nasz dobrostan.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0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Żeby zachować dobrą kondycję i dobrze czuć się wśród innych, trzeba dbać o zdrowie. Oznacza to budowanie pozytywnego nastawienia do aktywności fizycznej, ruchu na świeżym powietrzu i zdrowego odżywiania.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8358" y="980728"/>
            <a:ext cx="448564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"/>
            <a:ext cx="3851920" cy="99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5"/>
          <p:cNvSpPr txBox="1">
            <a:spLocks/>
          </p:cNvSpPr>
          <p:nvPr/>
        </p:nvSpPr>
        <p:spPr>
          <a:xfrm>
            <a:off x="0" y="260648"/>
            <a:ext cx="5328592" cy="8640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Zawartość Apteczki:</a:t>
            </a:r>
            <a:endParaRPr kumimoji="0" lang="pl-PL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23528" y="1365315"/>
            <a:ext cx="42484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Szczerość może być w życiu człowieka instrumentem, pozwalającym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wyrazić siebie oraz swoje uczucia i pragnienia, pomaga kształtować dobre relacje z innymi.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Z najnowszych badań dotyczących inteligencji emocjonalnej wynika, że kiedy ludzie rozumieją swoje uczucia i potrafią o nich mówić, mają lepsze relacje z przyjaciółmi, kolegami z pracy i rodziną. </a:t>
            </a: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Szczerość stanowi antidotum przeciw depresji i poczuciu izolacji.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G.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Hawn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472608" cy="365125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456" y="1052736"/>
            <a:ext cx="4463544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294" y="0"/>
            <a:ext cx="352170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5"/>
          <p:cNvSpPr txBox="1">
            <a:spLocks/>
          </p:cNvSpPr>
          <p:nvPr/>
        </p:nvSpPr>
        <p:spPr>
          <a:xfrm>
            <a:off x="323528" y="188640"/>
            <a:ext cx="5544616" cy="8640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Zawartość Apteczki:</a:t>
            </a:r>
            <a:endParaRPr kumimoji="0" lang="pl-PL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95536" y="1423229"/>
            <a:ext cx="38164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Badania dowodzą, że różne formy okazywania życzliwości dają ludziom szczęście i wzbogacają ich życie.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Pomaganie innym zwiększa energię, podnosi samoocenę i daje poczucie panowania nad własnym życiem. Gdy komuś pomagamy, stajemy się bardziej świadomi swoich mocnych stron i talentów, dzięki temu zaczynamy lepiej o sobie myśleć. Życzliwość rodzi życzliwość, a ludzie przekazują ją dalej (za G.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Hawn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).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46538"/>
            <a:ext cx="4355977" cy="57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8955" y="1"/>
            <a:ext cx="3485044" cy="11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5"/>
          <p:cNvSpPr txBox="1">
            <a:spLocks/>
          </p:cNvSpPr>
          <p:nvPr/>
        </p:nvSpPr>
        <p:spPr>
          <a:xfrm>
            <a:off x="323528" y="188640"/>
            <a:ext cx="5544616" cy="8640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Zawartość Apteczki:</a:t>
            </a:r>
            <a:endParaRPr kumimoji="0" lang="pl-PL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79512" y="830509"/>
            <a:ext cx="446449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Wyrażanie wdzięczności i uznania dla innych jest jednym z najlepszych sposobów na zwiększenie własnego poczucia szczęścia. </a:t>
            </a:r>
            <a:endParaRPr lang="pl-PL" sz="20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Przeprowadzone na Uniwersytecie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Californijskim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badania pokazały, że osoby, które notowały codziennie 5 rzeczy, za które mogą być wdzięczne, czuły się o 25% bardziej szczęśliwe, od tych, które tego nie robiły.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 trakcie zajęć aktywnie poszukujemy z dziećmi tego wszystkiego, co powoduje, że są szczęśliwe i za co mogą być wdzięczne. W tym celu w </a:t>
            </a: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Pamiętniku dobrych chwil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dzieci będą wpisywać, za co chciałby podziękować.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544616" cy="365125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971" y="1052737"/>
            <a:ext cx="444403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3563888" cy="99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5"/>
          <p:cNvSpPr txBox="1">
            <a:spLocks/>
          </p:cNvSpPr>
          <p:nvPr/>
        </p:nvSpPr>
        <p:spPr>
          <a:xfrm>
            <a:off x="323528" y="188640"/>
            <a:ext cx="5544616" cy="8640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Zawartość Apteczki:</a:t>
            </a:r>
            <a:endParaRPr kumimoji="0" lang="pl-PL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1520" y="1484784"/>
            <a:ext cx="4176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+mj-lt"/>
              </a:rPr>
              <a:t>Marzenia pozwalają przekraczać istniejące lub wyimaginowane ograniczenia. W wyobraźni możemy zdobywać najtrudniejsze szczyty, osiągać najbardziej nieprawdopodobne cele. </a:t>
            </a:r>
          </a:p>
          <a:p>
            <a:r>
              <a:rPr lang="pl-PL" sz="2000" dirty="0" smtClean="0">
                <a:latin typeface="+mj-lt"/>
              </a:rPr>
              <a:t>W ten sposób rozwijamy poczucie optymizmu, wiarę w siebie i pozytywne podejście do tego, co nas w życiu spotyka.</a:t>
            </a:r>
            <a:endParaRPr lang="pl-PL" sz="2000" dirty="0">
              <a:latin typeface="+mj-lt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5472608" cy="365125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Szczęście – co to takiego?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4258816" cy="45365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pl-PL" dirty="0" smtClean="0"/>
              <a:t>Gdy jesteśmy zestresowani, zalęknieni, znudzeni – gorzej radzimy sobie z problemami i zapamiętujemy mniej nowych informacji. </a:t>
            </a:r>
            <a:r>
              <a:rPr lang="pl-PL" b="1" dirty="0" smtClean="0"/>
              <a:t>(Szczekający pies nie powala na myślenie)</a:t>
            </a:r>
          </a:p>
          <a:p>
            <a:r>
              <a:rPr lang="pl-PL" dirty="0" smtClean="0"/>
              <a:t>Gdy jesteśmy szczęśliwi, zrelaksowani i zaciekawieni światem – łatwiej zapamiętujemy i przetwarzamy informacje i lepiej radzimy sobie ze stresem </a:t>
            </a:r>
            <a:r>
              <a:rPr lang="pl-PL" b="1" dirty="0" smtClean="0"/>
              <a:t>(Mózg otwiera się jak kwiat)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544616" cy="365125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4339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Elżbieta\Pictures\LOGO\logo gotow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2567" y="5672521"/>
            <a:ext cx="1221433" cy="1185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384376"/>
          </a:xfrm>
        </p:spPr>
        <p:txBody>
          <a:bodyPr>
            <a:normAutofit/>
          </a:bodyPr>
          <a:lstStyle/>
          <a:p>
            <a:r>
              <a:rPr lang="pl-PL" dirty="0" smtClean="0"/>
              <a:t>poprawia zachowanie i zwiększa zaangażowanie w naukę</a:t>
            </a:r>
          </a:p>
          <a:p>
            <a:r>
              <a:rPr lang="pl-PL" dirty="0" smtClean="0"/>
              <a:t>rozwija umiejętności kontrolowania emocji</a:t>
            </a:r>
          </a:p>
          <a:p>
            <a:r>
              <a:rPr lang="pl-PL" dirty="0" smtClean="0"/>
              <a:t>zmniejsza częstotliwość stanów depresyjnych</a:t>
            </a:r>
          </a:p>
          <a:p>
            <a:r>
              <a:rPr lang="pl-PL" dirty="0" smtClean="0"/>
              <a:t>zmniejsza prawdopodobieństwo sięgania po narkotyki</a:t>
            </a:r>
          </a:p>
          <a:p>
            <a:r>
              <a:rPr lang="pl-PL" dirty="0" smtClean="0"/>
              <a:t>pozwala osiągać lepsze wyniki w testach kompetencji i wiedzy</a:t>
            </a: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5840288" cy="365125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67544" y="332656"/>
            <a:ext cx="8229600" cy="194421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pl-PL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Udział w programach rozwijających umiejętności społeczne i emocjonalne: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Elżbieta\Pictures\LOGO\logo gotow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2567" y="5672521"/>
            <a:ext cx="1221433" cy="1185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Sięgając do  teorii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186808" cy="4968551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>
              <a:buNone/>
            </a:pPr>
            <a:r>
              <a:rPr lang="pl-P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PSYCHOLOGIA POZYTYWNA</a:t>
            </a:r>
          </a:p>
          <a:p>
            <a:pPr>
              <a:buNone/>
            </a:pPr>
            <a:r>
              <a:rPr lang="pl-PL" sz="2000" dirty="0" smtClean="0">
                <a:latin typeface="+mj-lt"/>
              </a:rPr>
              <a:t>	(wg Martina E.P. </a:t>
            </a:r>
            <a:r>
              <a:rPr lang="pl-PL" sz="2000" dirty="0" err="1" smtClean="0">
                <a:latin typeface="+mj-lt"/>
              </a:rPr>
              <a:t>Seligmana</a:t>
            </a:r>
            <a:r>
              <a:rPr lang="pl-PL" sz="2000" dirty="0" smtClean="0">
                <a:latin typeface="+mj-lt"/>
              </a:rPr>
              <a:t>) </a:t>
            </a:r>
          </a:p>
          <a:p>
            <a:pPr>
              <a:buNone/>
            </a:pPr>
            <a:r>
              <a:rPr lang="pl-PL" sz="2000" dirty="0" smtClean="0">
                <a:latin typeface="+mj-lt"/>
              </a:rPr>
              <a:t>	zajmuje się tym, co prowadzi do </a:t>
            </a:r>
            <a:r>
              <a:rPr lang="pl-PL" sz="2000" b="1" u="sng" dirty="0" smtClean="0">
                <a:latin typeface="+mj-lt"/>
              </a:rPr>
              <a:t>życiowego dobrostanu</a:t>
            </a:r>
            <a:r>
              <a:rPr lang="pl-PL" sz="2000" dirty="0" smtClean="0">
                <a:latin typeface="+mj-lt"/>
              </a:rPr>
              <a:t>, na który składają się</a:t>
            </a:r>
            <a:r>
              <a:rPr lang="pl-PL" sz="2000" i="1" dirty="0" smtClean="0">
                <a:latin typeface="+mj-lt"/>
              </a:rPr>
              <a:t>:</a:t>
            </a:r>
          </a:p>
          <a:p>
            <a:pPr>
              <a:buNone/>
            </a:pPr>
            <a:endParaRPr lang="pl-PL" sz="2000" i="1" dirty="0" smtClean="0">
              <a:latin typeface="+mj-lt"/>
            </a:endParaRPr>
          </a:p>
          <a:p>
            <a:r>
              <a:rPr lang="pl-PL" sz="2000" dirty="0">
                <a:latin typeface="+mj-lt"/>
              </a:rPr>
              <a:t>p</a:t>
            </a:r>
            <a:r>
              <a:rPr lang="pl-PL" sz="2000" dirty="0" smtClean="0">
                <a:latin typeface="+mj-lt"/>
              </a:rPr>
              <a:t>ozytywne emocje</a:t>
            </a:r>
          </a:p>
          <a:p>
            <a:r>
              <a:rPr lang="pl-PL" sz="2000" dirty="0">
                <a:latin typeface="+mj-lt"/>
              </a:rPr>
              <a:t>p</a:t>
            </a:r>
            <a:r>
              <a:rPr lang="pl-PL" sz="2000" dirty="0" smtClean="0">
                <a:latin typeface="+mj-lt"/>
              </a:rPr>
              <a:t>ochłonięcie, zaabsorbowanie wykonywanym zadaniem</a:t>
            </a:r>
          </a:p>
          <a:p>
            <a:r>
              <a:rPr lang="pl-PL" sz="2000" dirty="0">
                <a:latin typeface="+mj-lt"/>
              </a:rPr>
              <a:t>s</a:t>
            </a:r>
            <a:r>
              <a:rPr lang="pl-PL" sz="2000" dirty="0" smtClean="0">
                <a:latin typeface="+mj-lt"/>
              </a:rPr>
              <a:t>ens – poczucie przynależenia do czegoś, co uznajemy za większe od nas</a:t>
            </a:r>
          </a:p>
          <a:p>
            <a:r>
              <a:rPr lang="pl-PL" sz="2000" dirty="0">
                <a:latin typeface="+mj-lt"/>
              </a:rPr>
              <a:t>p</a:t>
            </a:r>
            <a:r>
              <a:rPr lang="pl-PL" sz="2000" dirty="0" smtClean="0">
                <a:latin typeface="+mj-lt"/>
              </a:rPr>
              <a:t>oczucie osiągnięcia</a:t>
            </a:r>
          </a:p>
          <a:p>
            <a:r>
              <a:rPr lang="pl-PL" sz="2000" dirty="0">
                <a:latin typeface="+mj-lt"/>
              </a:rPr>
              <a:t>p</a:t>
            </a:r>
            <a:r>
              <a:rPr lang="pl-PL" sz="2000" dirty="0" smtClean="0">
                <a:latin typeface="+mj-lt"/>
              </a:rPr>
              <a:t>ozytywne związki z innymi</a:t>
            </a:r>
          </a:p>
          <a:p>
            <a:pPr>
              <a:buNone/>
            </a:pPr>
            <a:endParaRPr lang="pl-PL" sz="2000" dirty="0" smtClean="0">
              <a:latin typeface="+mj-lt"/>
            </a:endParaRPr>
          </a:p>
          <a:p>
            <a:endParaRPr lang="pl-PL" sz="2000" dirty="0">
              <a:latin typeface="+mj-lt"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  <p:pic>
        <p:nvPicPr>
          <p:cNvPr id="4" name="Picture 2" descr="C:\Users\Elżbieta\Pictures\LOGO\logo gotow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2567" y="5672521"/>
            <a:ext cx="1221433" cy="1185479"/>
          </a:xfrm>
          <a:prstGeom prst="rect">
            <a:avLst/>
          </a:prstGeom>
          <a:noFill/>
        </p:spPr>
      </p:pic>
      <p:pic>
        <p:nvPicPr>
          <p:cNvPr id="12" name="Symbol zastępczy zawartości 11" descr="klasa 3 0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268760"/>
            <a:ext cx="3754760" cy="38164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klasa 3 0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958274" y="1728580"/>
            <a:ext cx="4254624" cy="319096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  <p:sp>
        <p:nvSpPr>
          <p:cNvPr id="6" name="Tytuł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Sięgając do  teorii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Elżbieta\Pictures\LOGO\logo gotow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2567" y="5672521"/>
            <a:ext cx="1221433" cy="1185479"/>
          </a:xfrm>
          <a:prstGeom prst="rect">
            <a:avLst/>
          </a:prstGeom>
          <a:noFill/>
        </p:spPr>
      </p:pic>
      <p:sp>
        <p:nvSpPr>
          <p:cNvPr id="8" name="Symbol zastępczy zawartości 6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434840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pl-P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UWAŻNOŚĆ (</a:t>
            </a:r>
            <a:r>
              <a:rPr lang="pl-PL" sz="2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Mindfulness</a:t>
            </a:r>
            <a:r>
              <a:rPr lang="pl-PL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+mj-lt"/>
              </a:rPr>
              <a:t>To celowa (uwaga), świadomość naszych bieżących myśli, uczuć i otoczenia oraz akceptacja dla tego wszystkiego z otwartością i ciekawością bez osądzania.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+mj-lt"/>
              </a:rPr>
              <a:t>Oznacza skupienie się na „nie-działaniu”, co jest bardzo ważną umiejętnością w naszych szalonych czasach.</a:t>
            </a:r>
            <a:endParaRPr lang="pl-PL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UWAŻNOŚĆ – BARDZO WAŻNY SPOSÓB NA SZCZĘŚCIE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ymbol zastępczy zawartości 5" descr="DSC006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60032" y="1772816"/>
            <a:ext cx="4038600" cy="44348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Poprzez ćwiczenia uważności uczymy dzieci:</a:t>
            </a:r>
          </a:p>
          <a:p>
            <a:r>
              <a:rPr lang="pl-PL" u="sng" dirty="0" smtClean="0"/>
              <a:t>uważnego oddychania </a:t>
            </a:r>
            <a:r>
              <a:rPr lang="pl-PL" dirty="0" smtClean="0"/>
              <a:t>– pierwsza pomoc emocjonalna </a:t>
            </a:r>
          </a:p>
          <a:p>
            <a:r>
              <a:rPr lang="pl-PL" u="sng" dirty="0" smtClean="0"/>
              <a:t>umiejętności koncentracji </a:t>
            </a:r>
            <a:r>
              <a:rPr lang="pl-PL" dirty="0" smtClean="0"/>
              <a:t>(na lekcjach i w życiu)</a:t>
            </a:r>
          </a:p>
          <a:p>
            <a:r>
              <a:rPr lang="pl-PL" u="sng" dirty="0" smtClean="0"/>
              <a:t>uważnej świadomości </a:t>
            </a:r>
            <a:r>
              <a:rPr lang="pl-PL" dirty="0" smtClean="0"/>
              <a:t>(która pomaga budować poczucie własnej wartości i dobre relacje z innymi)</a:t>
            </a:r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5840288" cy="365125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  <p:pic>
        <p:nvPicPr>
          <p:cNvPr id="5" name="Picture 2" descr="C:\Users\Elżbieta\Pictures\LOGO\logo gotow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2567" y="5672521"/>
            <a:ext cx="1221433" cy="1185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54868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Arial" pitchFamily="34" charset="0"/>
                <a:cs typeface="Arial" pitchFamily="34" charset="0"/>
              </a:rPr>
              <a:t>APTECZKA PIERWSZEJ POMOCY EMOCJONALNEJ to wspólne tworzenie dla każdego dziecka specjalnej Apteczki potrzebnej, kiedy trzeba poradzić sobie z trudnymi emocjami, odzyskać dobry humor, nadzieję lub utrwalić ważne chwile naszego życia.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Arial" pitchFamily="34" charset="0"/>
                <a:cs typeface="Arial" pitchFamily="34" charset="0"/>
              </a:rPr>
              <a:t>Spotkania oparte są na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10 Wskazaniach dla zdrowia psychicznego, a ich celem jest kształtowanie postaw związanych z optymizmem oraz zwiększaniem poczucia szczęścia.</a:t>
            </a:r>
            <a:endParaRPr lang="is-IS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Symbol zastępczy obrazu 4" descr="039.JPG"/>
          <p:cNvPicPr>
            <a:picLocks noChangeAspect="1"/>
          </p:cNvPicPr>
          <p:nvPr/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3275856" y="3717032"/>
            <a:ext cx="3336370" cy="2502278"/>
          </a:xfrm>
          <a:prstGeom prst="flowChartAlternateProcess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804248" y="4509120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APTECZKI zrobione przez dzieci – w Szkole Podstawowej „Skrzydła” w Lublinie</a:t>
            </a:r>
            <a:endParaRPr lang="pl-PL" sz="1600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179512" y="6597352"/>
            <a:ext cx="5688632" cy="260648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  <p:pic>
        <p:nvPicPr>
          <p:cNvPr id="8" name="Symbol zastępczy obrazu 9" descr="040.JPG"/>
          <p:cNvPicPr>
            <a:picLocks noChangeAspect="1"/>
          </p:cNvPicPr>
          <p:nvPr/>
        </p:nvPicPr>
        <p:blipFill>
          <a:blip r:embed="rId3" cstate="print"/>
          <a:srcRect l="9418" r="9418"/>
          <a:stretch>
            <a:fillRect/>
          </a:stretch>
        </p:blipFill>
        <p:spPr>
          <a:xfrm>
            <a:off x="323529" y="3933056"/>
            <a:ext cx="2664296" cy="2461945"/>
          </a:xfrm>
          <a:prstGeom prst="flowChartAlternateProcess">
            <a:avLst/>
          </a:prstGeom>
        </p:spPr>
      </p:pic>
      <p:pic>
        <p:nvPicPr>
          <p:cNvPr id="9" name="Picture 2" descr="C:\Users\Elżbieta\Pictures\LOGO\logo gotow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2567" y="5672521"/>
            <a:ext cx="1221433" cy="1185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UWAGA! </a:t>
            </a:r>
            <a:r>
              <a:rPr lang="pl-PL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Optymizmem można się zarazić!!!! W szkole, pracy i rodzinie </a:t>
            </a:r>
            <a:r>
              <a:rPr lang="pl-PL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pl-PL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  <p:pic>
        <p:nvPicPr>
          <p:cNvPr id="1026" name="Picture 2" descr="C:\Users\janusz\Pictures\2016-05-15 klasa 3\klasa 3 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81536"/>
            <a:ext cx="4813043" cy="3609782"/>
          </a:xfrm>
          <a:prstGeom prst="rect">
            <a:avLst/>
          </a:prstGeom>
          <a:noFill/>
        </p:spPr>
      </p:pic>
      <p:pic>
        <p:nvPicPr>
          <p:cNvPr id="7" name="Symbol zastępczy zawartości 6" descr="DSC028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0152" y="1484784"/>
            <a:ext cx="2958480" cy="2217498"/>
          </a:xfrm>
        </p:spPr>
      </p:pic>
      <p:pic>
        <p:nvPicPr>
          <p:cNvPr id="9" name="Symbol zastępczy zawartości 5" descr="19.04.2016 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12776"/>
            <a:ext cx="3390528" cy="2542896"/>
          </a:xfrm>
          <a:prstGeom prst="rect">
            <a:avLst/>
          </a:prstGeom>
        </p:spPr>
      </p:pic>
      <p:pic>
        <p:nvPicPr>
          <p:cNvPr id="2050" name="Picture 2" descr="C:\Users\janusz\Pictures\2016-08-16 klasa 3 i wakacje 2016\klasa 3 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475402"/>
            <a:ext cx="3240360" cy="2430270"/>
          </a:xfrm>
          <a:prstGeom prst="rect">
            <a:avLst/>
          </a:prstGeom>
          <a:noFill/>
        </p:spPr>
      </p:pic>
      <p:pic>
        <p:nvPicPr>
          <p:cNvPr id="2051" name="Picture 3" descr="C:\Users\janusz\Pictures\2016-08-16 klasa 3 i wakacje 2016\klasa 3 2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933056"/>
            <a:ext cx="3275855" cy="2456891"/>
          </a:xfrm>
          <a:prstGeom prst="rect">
            <a:avLst/>
          </a:prstGeom>
          <a:noFill/>
        </p:spPr>
      </p:pic>
      <p:pic>
        <p:nvPicPr>
          <p:cNvPr id="5" name="Picture 2" descr="C:\Users\Elżbieta\Pictures\LOGO\logo gotow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2567" y="5672521"/>
            <a:ext cx="1221433" cy="1185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uczyć optymizmu?</a:t>
            </a:r>
            <a:endParaRPr lang="pl-PL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5" descr="201004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3957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solidFill>
                  <a:srgbClr val="00B050"/>
                </a:solidFill>
              </a:rPr>
              <a:t>	To, co czujemy i jak się zachowujemy – zależy w dużej mierze od tego:</a:t>
            </a:r>
          </a:p>
          <a:p>
            <a:pPr>
              <a:buFont typeface="Wingdings" pitchFamily="2" charset="2"/>
              <a:buChar char="ü"/>
            </a:pPr>
            <a:r>
              <a:rPr lang="pl-PL" i="1" dirty="0" smtClean="0"/>
              <a:t>jak  postrzegamy to, co nam się przydarza, </a:t>
            </a:r>
          </a:p>
          <a:p>
            <a:pPr>
              <a:buFont typeface="Wingdings" pitchFamily="2" charset="2"/>
              <a:buChar char="ü"/>
            </a:pPr>
            <a:r>
              <a:rPr lang="pl-PL" i="1" dirty="0" smtClean="0"/>
              <a:t>co sobie wtedy mówimy, </a:t>
            </a:r>
          </a:p>
          <a:p>
            <a:pPr>
              <a:buFont typeface="Wingdings" pitchFamily="2" charset="2"/>
              <a:buChar char="ü"/>
            </a:pPr>
            <a:r>
              <a:rPr lang="pl-PL" i="1" dirty="0" smtClean="0"/>
              <a:t>czy uważamy, że mamy wpływ, że od nas wiele zależy</a:t>
            </a:r>
            <a:endParaRPr lang="pl-PL" i="1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5624264" cy="365125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  <p:pic>
        <p:nvPicPr>
          <p:cNvPr id="9" name="Picture 2" descr="C:\Users\Elżbieta\Pictures\LOGO\logo gotow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2567" y="5672521"/>
            <a:ext cx="1221433" cy="1185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pl-PL" dirty="0" smtClean="0"/>
              <a:t>Zapraszamy Rodziców do współpracy!</a:t>
            </a:r>
            <a:endParaRPr lang="pl-PL" dirty="0"/>
          </a:p>
        </p:txBody>
      </p:sp>
      <p:pic>
        <p:nvPicPr>
          <p:cNvPr id="6" name="Symbol zastępczy zawartości 5" descr="SL7308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4038600" cy="302895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99992" y="1844824"/>
            <a:ext cx="4104456" cy="456937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dirty="0" smtClean="0"/>
              <a:t>Zawiadamiamy Rodziców o programie.</a:t>
            </a:r>
          </a:p>
          <a:p>
            <a:r>
              <a:rPr lang="pl-PL" dirty="0" smtClean="0"/>
              <a:t>Wysyłamy listy przed każdą Częścią.</a:t>
            </a:r>
          </a:p>
          <a:p>
            <a:r>
              <a:rPr lang="pl-PL" dirty="0" smtClean="0"/>
              <a:t>Zapraszamy do wykonywania z dziećmi niektórych zadań.</a:t>
            </a:r>
          </a:p>
          <a:p>
            <a:r>
              <a:rPr lang="pl-PL" dirty="0" smtClean="0"/>
              <a:t>Wsłuchujemy się w Państwa uwagi, spostrzeżenia.</a:t>
            </a: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251520" y="6237312"/>
            <a:ext cx="5657056" cy="365125"/>
          </a:xfrm>
        </p:spPr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 dirty="0"/>
          </a:p>
        </p:txBody>
      </p:sp>
      <p:pic>
        <p:nvPicPr>
          <p:cNvPr id="5" name="Picture 2" descr="C:\Users\Elżbieta\Pictures\LOGO\logo gotow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2567" y="5672521"/>
            <a:ext cx="1221433" cy="1185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Dziękujemy za uwagę!</a:t>
            </a:r>
            <a:endParaRPr lang="pl-PL" sz="3200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6595120" cy="581942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/>
              <a:t>ZAPRASZAMY DO WSPÓŁPRACY!</a:t>
            </a:r>
            <a:endParaRPr lang="pl-PL" sz="2800" b="1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  <p:pic>
        <p:nvPicPr>
          <p:cNvPr id="11" name="Symbol zastępczy zawartości 6" descr="IMG_11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  <p:pic>
        <p:nvPicPr>
          <p:cNvPr id="5" name="Picture 2" descr="C:\Users\Elżbieta\Pictures\LOGO\logo gotow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672521"/>
            <a:ext cx="1221433" cy="1185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19.04.2016 0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3326434" cy="4433888"/>
          </a:xfrm>
          <a:prstGeom prst="ellipse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355976" y="1916832"/>
            <a:ext cx="4464496" cy="4209331"/>
          </a:xfrm>
        </p:spPr>
        <p:txBody>
          <a:bodyPr>
            <a:noAutofit/>
          </a:bodyPr>
          <a:lstStyle/>
          <a:p>
            <a:r>
              <a:rPr lang="pl-PL" dirty="0" smtClean="0"/>
              <a:t>To program promocji zdrowia psychicznego i profilaktyki uniwersalnej</a:t>
            </a:r>
          </a:p>
          <a:p>
            <a:r>
              <a:rPr lang="pl-PL" dirty="0" smtClean="0"/>
              <a:t>Adresowany jest do dzieci w wieku 8-12 lat</a:t>
            </a:r>
          </a:p>
          <a:p>
            <a:r>
              <a:rPr lang="pl-PL" dirty="0" smtClean="0"/>
              <a:t>Prowadzony przez nauczyciela w klasie lub na zajęciach dodatkowych, socjoterapeutycznych itp.</a:t>
            </a:r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251520" y="6589861"/>
            <a:ext cx="7632848" cy="268139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  <p:pic>
        <p:nvPicPr>
          <p:cNvPr id="5" name="Picture 2" descr="C:\Users\Elżbieta\Pictures\LOGO\logo gotow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2567" y="5672521"/>
            <a:ext cx="1221433" cy="118547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6843058" cy="147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pl-PL" dirty="0" smtClean="0"/>
              <a:t>Nasz pomysł na Apteczkę Pierwszej Pomocy Emocjonalnej dotyczy: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>
                <a:solidFill>
                  <a:srgbClr val="00B0F0"/>
                </a:solidFill>
              </a:rPr>
              <a:t>Rozwijania umiejętności życiowych (społecznych i emocjonalnych)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Uczenia optymizmu i pozytywnego myślenia</a:t>
            </a:r>
          </a:p>
          <a:p>
            <a:r>
              <a:rPr lang="pl-PL" dirty="0" smtClean="0">
                <a:solidFill>
                  <a:srgbClr val="00B050"/>
                </a:solidFill>
              </a:rPr>
              <a:t>Wzmacniania odporności na stres i wiary w siebie</a:t>
            </a:r>
          </a:p>
          <a:p>
            <a:r>
              <a:rPr lang="pl-PL" dirty="0" smtClean="0">
                <a:solidFill>
                  <a:srgbClr val="7030A0"/>
                </a:solidFill>
              </a:rPr>
              <a:t>Kształtowania postaw (charakteru) w odwołaniu do zdrowia i  wartości</a:t>
            </a: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6" name="Symbol zastępczy zawartości 6" descr="19.04.2016 0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916832"/>
            <a:ext cx="3326434" cy="4433888"/>
          </a:xfr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6192688" cy="340147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  <p:pic>
        <p:nvPicPr>
          <p:cNvPr id="8" name="Picture 2" descr="C:\Users\Elżbieta\Pictures\LOGO\logo gotow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2567" y="5672521"/>
            <a:ext cx="1221433" cy="1185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8640"/>
            <a:ext cx="3748173" cy="159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71767"/>
            <a:ext cx="4716016" cy="558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51520" y="1293729"/>
            <a:ext cx="417646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Posiadanie pod ręką apteczki pierwszej pomocy medycznej, by szybko opatrywać rany, zaklejać plastrem zadrapania lub podać leki uśmierzające ból, jest potrzebne, gdy ktoś się zrani lub skaleczy.</a:t>
            </a:r>
            <a:r>
              <a:rPr kumimoji="0" lang="is-I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 co się dzieje, jeśli mamy do czynienia ze zranieniem emocjonalnym?</a:t>
            </a:r>
            <a:r>
              <a:rPr kumimoji="0" lang="is-I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Apteczka </a:t>
            </a:r>
            <a:r>
              <a:rPr lang="pl-PL" sz="2000" b="1" i="1" dirty="0" smtClean="0">
                <a:latin typeface="+mj-lt"/>
                <a:ea typeface="Times New Roman" pitchFamily="18" charset="0"/>
                <a:cs typeface="Times New Roman" pitchFamily="18" charset="0"/>
              </a:rPr>
              <a:t>Pi</a:t>
            </a: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erwszej </a:t>
            </a:r>
            <a:r>
              <a:rPr lang="pl-PL" sz="2000" b="1" i="1" dirty="0" smtClean="0">
                <a:latin typeface="+mj-lt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omocy </a:t>
            </a:r>
            <a:r>
              <a:rPr lang="pl-PL" sz="2000" b="1" i="1" dirty="0" smtClean="0">
                <a:latin typeface="+mj-lt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mocjonalnej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jest potrzebna, by pomóc w leczeniu ran duszy, radzeniu sobie z trudnymi emocjami, odzyskiwaniu dobrego humoru, nadziei i nabywaniu odporności.</a:t>
            </a:r>
            <a:r>
              <a:rPr kumimoji="0" lang="is-I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is-I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5840288" cy="365125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17768" cy="864096"/>
          </a:xfrm>
        </p:spPr>
        <p:txBody>
          <a:bodyPr/>
          <a:lstStyle/>
          <a:p>
            <a:r>
              <a:rPr lang="pl-PL" dirty="0" smtClean="0"/>
              <a:t>Zawartość Apteczki:</a:t>
            </a:r>
            <a:endParaRPr lang="pl-PL" dirty="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915816" cy="16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251520" y="1412776"/>
            <a:ext cx="4680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l-PL" sz="2000" dirty="0" smtClean="0">
                <a:latin typeface="+mj-lt"/>
              </a:rPr>
              <a:t>Program został zbudowany w odwołaniu do koncepcji psychologii pozytywnej, koncentrującej się na tym, co w człowieku jest dobre i użyteczne, co służy jego zdrowiu i szczęściu.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l-PL" sz="2000" dirty="0" smtClean="0">
              <a:latin typeface="+mj-lt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l-PL" sz="2000" dirty="0" smtClean="0">
                <a:latin typeface="+mj-lt"/>
                <a:ea typeface="Times New Roman" pitchFamily="18" charset="0"/>
                <a:cs typeface="Arial" pitchFamily="34" charset="0"/>
              </a:rPr>
              <a:t>Aby kształtować i wzmacniać w dzieciach nawyk pozytywnego myślenia i wyjaśniania zdarzeń, należy nauczyć je poszukiwania przyczyn oraz skutków tego, w jaki sposób interpretują to, co im się zdarza.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l-PL" sz="2000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l-PL" sz="2000" dirty="0" smtClean="0">
                <a:latin typeface="+mj-lt"/>
                <a:ea typeface="Times New Roman" pitchFamily="18" charset="0"/>
                <a:cs typeface="Arial" pitchFamily="34" charset="0"/>
              </a:rPr>
              <a:t>Optymizm jest szczególnie ważny w kształtowaniu samooceny dzieci, dlatego chcemy, aby miały poczucie własnej wartości.</a:t>
            </a:r>
            <a:endParaRPr lang="pl-PL" sz="2000" dirty="0">
              <a:latin typeface="+mj-lt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763" y="1556792"/>
            <a:ext cx="4165235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5976664" cy="340147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0"/>
            <a:ext cx="3203848" cy="206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5"/>
          <p:cNvSpPr txBox="1">
            <a:spLocks/>
          </p:cNvSpPr>
          <p:nvPr/>
        </p:nvSpPr>
        <p:spPr>
          <a:xfrm>
            <a:off x="323528" y="188640"/>
            <a:ext cx="5544616" cy="8640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Zawartość Apteczki:</a:t>
            </a:r>
            <a:endParaRPr kumimoji="0" lang="pl-PL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0090"/>
            <a:ext cx="3995936" cy="494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51520" y="1860077"/>
            <a:ext cx="46085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Jednym z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najistotniejszych czynników mających wpływ na naszą samoocenę i poczucie własnej wartości jest to, jakie mamy relacje z innymi.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Okazując przyjaźń i miłość tym, których kochamy, wzmacniamy i siebie i innych. 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 trakcie ćwiczeń sprawdzamy, jak nasze przekonania i styl wyjaśniania przyczyn zdarzeń mogą wpływać na budowanie dobrych relacji z innymi.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6019800" cy="340147"/>
          </a:xfrm>
        </p:spPr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2654" y="1224136"/>
            <a:ext cx="449134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8085" y="0"/>
            <a:ext cx="352591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5"/>
          <p:cNvSpPr txBox="1">
            <a:spLocks/>
          </p:cNvSpPr>
          <p:nvPr/>
        </p:nvSpPr>
        <p:spPr>
          <a:xfrm>
            <a:off x="323528" y="188640"/>
            <a:ext cx="5544616" cy="8640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Zawartość Apteczki:</a:t>
            </a:r>
            <a:endParaRPr kumimoji="0" lang="pl-PL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5840288" cy="365125"/>
          </a:xfrm>
        </p:spPr>
        <p:txBody>
          <a:bodyPr/>
          <a:lstStyle/>
          <a:p>
            <a:r>
              <a:rPr lang="pl-PL" smtClean="0"/>
              <a:t>Apteczka Pierwszej Pomocy Emocjonalnej            Centrum Pozytywnej Edukacji</a:t>
            </a:r>
            <a:endParaRPr lang="pl-PL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251520" y="1411626"/>
            <a:ext cx="417646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Znalezienie przyjemności w poznawaniu świata i uczeniu się, pozwala rozwijać pasje i talenty, to z kolei sprzyja budowaniu poczucia własnej wartości.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Samoocena nie powinna zależeć tylko od ocen szkolnych czy wyników w nauce.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Realizując ten program, pytamy dzieci o to, co je ciekawi i zadziwia. Pokazujemy, jak ważne jest poznanie siebie i refleksja nad tym, co każdemu z nich pomaga, a co przeszkadza w nauce.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544" y="1052736"/>
            <a:ext cx="436045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347864" cy="120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5"/>
          <p:cNvSpPr txBox="1">
            <a:spLocks/>
          </p:cNvSpPr>
          <p:nvPr/>
        </p:nvSpPr>
        <p:spPr>
          <a:xfrm>
            <a:off x="323528" y="188640"/>
            <a:ext cx="5544616" cy="8640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Zawartość Apteczki:</a:t>
            </a:r>
            <a:endParaRPr kumimoji="0" lang="pl-PL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23528" y="1160174"/>
            <a:ext cx="417646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Najistotniejszymi kompetencjami, potrzebnymi do odnoszenia sukcesów w szkole i w życiu, są odwaga i wytrwałość w dążeniu do celu.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Cechy te można rozwijać, wspierając dziecko w podejmowaniu wyzwań i realizowaniu do końca trudnych zadań. Rolą dorosłego (rodzica, nauczyciela) jest cierpliwe towarzyszenie w podejmowanych wysiłkach i wspieranie w chwilach zwątpienia.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Uczymy dzieci, żeby po porażce potrafiły się podnieść i zaczynać wszystko od nowa.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251520" y="6492875"/>
            <a:ext cx="5652120" cy="365125"/>
          </a:xfrm>
        </p:spPr>
        <p:txBody>
          <a:bodyPr/>
          <a:lstStyle/>
          <a:p>
            <a:r>
              <a:rPr lang="pl-PL" dirty="0" smtClean="0"/>
              <a:t>Apteczka Pierwszej Pomocy Emocjonalnej            Centrum Pozytywnej Edukacji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1195</Words>
  <Application>Microsoft Office PowerPoint</Application>
  <PresentationFormat>Pokaz na ekranie (4:3)</PresentationFormat>
  <Paragraphs>127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</vt:lpstr>
      <vt:lpstr>Constantia</vt:lpstr>
      <vt:lpstr>Times New Roman</vt:lpstr>
      <vt:lpstr>Wingdings</vt:lpstr>
      <vt:lpstr>Wingdings 2</vt:lpstr>
      <vt:lpstr>1_Projekt niestandardowy</vt:lpstr>
      <vt:lpstr>Projekt niestandardowy</vt:lpstr>
      <vt:lpstr>Przepływ</vt:lpstr>
      <vt:lpstr>Prezentacja programu PowerPoint</vt:lpstr>
      <vt:lpstr>Prezentacja programu PowerPoint</vt:lpstr>
      <vt:lpstr>Prezentacja programu PowerPoint</vt:lpstr>
      <vt:lpstr>Nasz pomysł na Apteczkę Pierwszej Pomocy Emocjonalnej dotyczy:</vt:lpstr>
      <vt:lpstr>Prezentacja programu PowerPoint</vt:lpstr>
      <vt:lpstr>Zawartość Apteczki: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Szczęście – co to takiego?</vt:lpstr>
      <vt:lpstr>Prezentacja programu PowerPoint</vt:lpstr>
      <vt:lpstr>Sięgając do  teorii</vt:lpstr>
      <vt:lpstr>Sięgając do  teorii</vt:lpstr>
      <vt:lpstr>UWAŻNOŚĆ – BARDZO WAŻNY SPOSÓB NA SZCZĘŚCIE</vt:lpstr>
      <vt:lpstr>UWAGA! Optymizmem można się zarazić!!!! W szkole, pracy i rodzinie </vt:lpstr>
      <vt:lpstr>Jak uczyć optymizmu?</vt:lpstr>
      <vt:lpstr>Zapraszamy Rodziców do współpracy!</vt:lpstr>
      <vt:lpstr>Dziękujemy za uwagę!</vt:lpstr>
    </vt:vector>
  </TitlesOfParts>
  <Company>Centrum Pozytywnej Edukacji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 dla trenerów  PROGRAMU PIERWSZEJ POMOCY EMOCJONALNEJ APTECZKA SKARBÓW</dc:title>
  <dc:creator>Elżbieta Nerwińska</dc:creator>
  <cp:lastModifiedBy>Ela</cp:lastModifiedBy>
  <cp:revision>66</cp:revision>
  <dcterms:created xsi:type="dcterms:W3CDTF">2016-04-20T16:02:36Z</dcterms:created>
  <dcterms:modified xsi:type="dcterms:W3CDTF">2017-11-26T20:38:52Z</dcterms:modified>
</cp:coreProperties>
</file>