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sldIdLst>
    <p:sldId id="257" r:id="rId2"/>
    <p:sldId id="258" r:id="rId3"/>
    <p:sldId id="265" r:id="rId4"/>
    <p:sldId id="259" r:id="rId5"/>
    <p:sldId id="260" r:id="rId6"/>
    <p:sldId id="261" r:id="rId7"/>
    <p:sldId id="262" r:id="rId8"/>
    <p:sldId id="263" r:id="rId9"/>
    <p:sldId id="266" r:id="rId10"/>
    <p:sldId id="264" r:id="rId11"/>
    <p:sldId id="267" r:id="rId12"/>
    <p:sldId id="268" r:id="rId13"/>
    <p:sldId id="269" r:id="rId14"/>
    <p:sldId id="270" r:id="rId15"/>
    <p:sldId id="271" r:id="rId16"/>
    <p:sldId id="272" r:id="rId17"/>
    <p:sldId id="273" r:id="rId18"/>
    <p:sldId id="295" r:id="rId19"/>
    <p:sldId id="296" r:id="rId20"/>
    <p:sldId id="274" r:id="rId21"/>
    <p:sldId id="278" r:id="rId22"/>
    <p:sldId id="279" r:id="rId23"/>
    <p:sldId id="275" r:id="rId24"/>
    <p:sldId id="276" r:id="rId25"/>
    <p:sldId id="277"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5C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72" y="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pl-PL"/>
              <a:t>Kliknij, aby edytować styl</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B4595E3-F6C9-469D-99FD-A65573B1B01B}" type="datetimeFigureOut">
              <a:rPr lang="pl-PL" smtClean="0"/>
              <a:t>14.10.2024</a:t>
            </a:fld>
            <a:endParaRPr lang="pl-PL"/>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pl-PL"/>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92A3679-586A-49C8-AA95-D1A5D426DD23}" type="slidenum">
              <a:rPr lang="pl-PL" smtClean="0"/>
              <a:t>‹#›</a:t>
            </a:fld>
            <a:endParaRPr lang="pl-PL"/>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214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B4595E3-F6C9-469D-99FD-A65573B1B01B}" type="datetimeFigureOut">
              <a:rPr lang="pl-PL" smtClean="0"/>
              <a:t>14.10.2024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92A3679-586A-49C8-AA95-D1A5D426DD23}" type="slidenum">
              <a:rPr lang="pl-PL" smtClean="0"/>
              <a:t>‹#›</a:t>
            </a:fld>
            <a:endParaRPr lang="pl-PL"/>
          </a:p>
        </p:txBody>
      </p:sp>
    </p:spTree>
    <p:extLst>
      <p:ext uri="{BB962C8B-B14F-4D97-AF65-F5344CB8AC3E}">
        <p14:creationId xmlns:p14="http://schemas.microsoft.com/office/powerpoint/2010/main" val="399754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B4595E3-F6C9-469D-99FD-A65573B1B01B}" type="datetimeFigureOut">
              <a:rPr lang="pl-PL" smtClean="0"/>
              <a:t>14.10.2024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92A3679-586A-49C8-AA95-D1A5D426DD23}" type="slidenum">
              <a:rPr lang="pl-PL" smtClean="0"/>
              <a:t>‹#›</a:t>
            </a:fld>
            <a:endParaRPr lang="pl-PL"/>
          </a:p>
        </p:txBody>
      </p:sp>
    </p:spTree>
    <p:extLst>
      <p:ext uri="{BB962C8B-B14F-4D97-AF65-F5344CB8AC3E}">
        <p14:creationId xmlns:p14="http://schemas.microsoft.com/office/powerpoint/2010/main" val="2567686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B4595E3-F6C9-469D-99FD-A65573B1B01B}" type="datetimeFigureOut">
              <a:rPr lang="pl-PL" smtClean="0"/>
              <a:t>14.10.2024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92A3679-586A-49C8-AA95-D1A5D426DD23}" type="slidenum">
              <a:rPr lang="pl-PL" smtClean="0"/>
              <a:t>‹#›</a:t>
            </a:fld>
            <a:endParaRPr lang="pl-PL"/>
          </a:p>
        </p:txBody>
      </p:sp>
    </p:spTree>
    <p:extLst>
      <p:ext uri="{BB962C8B-B14F-4D97-AF65-F5344CB8AC3E}">
        <p14:creationId xmlns:p14="http://schemas.microsoft.com/office/powerpoint/2010/main" val="2415853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pl-PL"/>
              <a:t>Kliknij, aby edytować styl</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B4595E3-F6C9-469D-99FD-A65573B1B01B}" type="datetimeFigureOut">
              <a:rPr lang="pl-PL" smtClean="0"/>
              <a:t>14.10.2024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92A3679-586A-49C8-AA95-D1A5D426DD23}" type="slidenum">
              <a:rPr lang="pl-PL" smtClean="0"/>
              <a:t>‹#›</a:t>
            </a:fld>
            <a:endParaRPr lang="pl-PL"/>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30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BB4595E3-F6C9-469D-99FD-A65573B1B01B}" type="datetimeFigureOut">
              <a:rPr lang="pl-PL" smtClean="0"/>
              <a:t>14.10.2024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D92A3679-586A-49C8-AA95-D1A5D426DD23}" type="slidenum">
              <a:rPr lang="pl-PL" smtClean="0"/>
              <a:t>‹#›</a:t>
            </a:fld>
            <a:endParaRPr lang="pl-PL"/>
          </a:p>
        </p:txBody>
      </p:sp>
    </p:spTree>
    <p:extLst>
      <p:ext uri="{BB962C8B-B14F-4D97-AF65-F5344CB8AC3E}">
        <p14:creationId xmlns:p14="http://schemas.microsoft.com/office/powerpoint/2010/main" val="487578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BB4595E3-F6C9-469D-99FD-A65573B1B01B}" type="datetimeFigureOut">
              <a:rPr lang="pl-PL" smtClean="0"/>
              <a:t>14.10.2024</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D92A3679-586A-49C8-AA95-D1A5D426DD23}" type="slidenum">
              <a:rPr lang="pl-PL" smtClean="0"/>
              <a:t>‹#›</a:t>
            </a:fld>
            <a:endParaRPr lang="pl-PL"/>
          </a:p>
        </p:txBody>
      </p:sp>
    </p:spTree>
    <p:extLst>
      <p:ext uri="{BB962C8B-B14F-4D97-AF65-F5344CB8AC3E}">
        <p14:creationId xmlns:p14="http://schemas.microsoft.com/office/powerpoint/2010/main" val="4232740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BB4595E3-F6C9-469D-99FD-A65573B1B01B}" type="datetimeFigureOut">
              <a:rPr lang="pl-PL" smtClean="0"/>
              <a:t>14.10.2024</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D92A3679-586A-49C8-AA95-D1A5D426DD23}" type="slidenum">
              <a:rPr lang="pl-PL" smtClean="0"/>
              <a:t>‹#›</a:t>
            </a:fld>
            <a:endParaRPr lang="pl-PL"/>
          </a:p>
        </p:txBody>
      </p:sp>
    </p:spTree>
    <p:extLst>
      <p:ext uri="{BB962C8B-B14F-4D97-AF65-F5344CB8AC3E}">
        <p14:creationId xmlns:p14="http://schemas.microsoft.com/office/powerpoint/2010/main" val="683651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4595E3-F6C9-469D-99FD-A65573B1B01B}" type="datetimeFigureOut">
              <a:rPr lang="pl-PL" smtClean="0"/>
              <a:t>14.10.2024</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D92A3679-586A-49C8-AA95-D1A5D426DD23}" type="slidenum">
              <a:rPr lang="pl-PL" smtClean="0"/>
              <a:t>‹#›</a:t>
            </a:fld>
            <a:endParaRPr lang="pl-PL"/>
          </a:p>
        </p:txBody>
      </p:sp>
    </p:spTree>
    <p:extLst>
      <p:ext uri="{BB962C8B-B14F-4D97-AF65-F5344CB8AC3E}">
        <p14:creationId xmlns:p14="http://schemas.microsoft.com/office/powerpoint/2010/main" val="294574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pl-PL"/>
              <a:t>Kliknij, aby edytować styl</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BB4595E3-F6C9-469D-99FD-A65573B1B01B}" type="datetimeFigureOut">
              <a:rPr lang="pl-PL" smtClean="0"/>
              <a:t>14.10.2024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D92A3679-586A-49C8-AA95-D1A5D426DD23}" type="slidenum">
              <a:rPr lang="pl-PL" smtClean="0"/>
              <a:t>‹#›</a:t>
            </a:fld>
            <a:endParaRPr lang="pl-PL"/>
          </a:p>
        </p:txBody>
      </p:sp>
    </p:spTree>
    <p:extLst>
      <p:ext uri="{BB962C8B-B14F-4D97-AF65-F5344CB8AC3E}">
        <p14:creationId xmlns:p14="http://schemas.microsoft.com/office/powerpoint/2010/main" val="4147010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pl-PL"/>
              <a:t>Kliknij, aby edytować styl</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BB4595E3-F6C9-469D-99FD-A65573B1B01B}" type="datetimeFigureOut">
              <a:rPr lang="pl-PL" smtClean="0"/>
              <a:t>14.10.2024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D92A3679-586A-49C8-AA95-D1A5D426DD23}" type="slidenum">
              <a:rPr lang="pl-PL" smtClean="0"/>
              <a:t>‹#›</a:t>
            </a:fld>
            <a:endParaRPr lang="pl-PL"/>
          </a:p>
        </p:txBody>
      </p:sp>
    </p:spTree>
    <p:extLst>
      <p:ext uri="{BB962C8B-B14F-4D97-AF65-F5344CB8AC3E}">
        <p14:creationId xmlns:p14="http://schemas.microsoft.com/office/powerpoint/2010/main" val="1487195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B4595E3-F6C9-469D-99FD-A65573B1B01B}" type="datetimeFigureOut">
              <a:rPr lang="pl-PL" smtClean="0"/>
              <a:t>14.10.2024</a:t>
            </a:fld>
            <a:endParaRPr lang="pl-PL"/>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pl-PL"/>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92A3679-586A-49C8-AA95-D1A5D426DD23}" type="slidenum">
              <a:rPr lang="pl-PL" smtClean="0"/>
              <a:t>‹#›</a:t>
            </a:fld>
            <a:endParaRPr lang="pl-PL"/>
          </a:p>
        </p:txBody>
      </p:sp>
    </p:spTree>
    <p:extLst>
      <p:ext uri="{BB962C8B-B14F-4D97-AF65-F5344CB8AC3E}">
        <p14:creationId xmlns:p14="http://schemas.microsoft.com/office/powerpoint/2010/main" val="338947886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6301211-B16B-2AE8-5980-3F97FF8A0A35}"/>
              </a:ext>
            </a:extLst>
          </p:cNvPr>
          <p:cNvSpPr>
            <a:spLocks noGrp="1"/>
          </p:cNvSpPr>
          <p:nvPr>
            <p:ph type="title"/>
          </p:nvPr>
        </p:nvSpPr>
        <p:spPr/>
        <p:txBody>
          <a:bodyPr>
            <a:normAutofit/>
          </a:bodyPr>
          <a:lstStyle/>
          <a:p>
            <a:pPr algn="ctr"/>
            <a:r>
              <a:rPr lang="pl-PL" sz="2800" i="1" dirty="0">
                <a:latin typeface="Times New Roman" panose="02020603050405020304" pitchFamily="18" charset="0"/>
                <a:cs typeface="Times New Roman" panose="02020603050405020304" pitchFamily="18" charset="0"/>
              </a:rPr>
              <a:t>  </a:t>
            </a:r>
            <a:r>
              <a:rPr lang="pl-PL" sz="3200" i="1" dirty="0">
                <a:solidFill>
                  <a:schemeClr val="accent5">
                    <a:lumMod val="50000"/>
                  </a:schemeClr>
                </a:solidFill>
                <a:latin typeface="Times New Roman" panose="02020603050405020304" pitchFamily="18" charset="0"/>
                <a:cs typeface="Times New Roman" panose="02020603050405020304" pitchFamily="18" charset="0"/>
              </a:rPr>
              <a:t>„MŁODZI  EKOLODZY”</a:t>
            </a:r>
            <a:br>
              <a:rPr lang="pl-PL" sz="2800" i="1" dirty="0">
                <a:solidFill>
                  <a:schemeClr val="accent5">
                    <a:lumMod val="50000"/>
                  </a:schemeClr>
                </a:solidFill>
                <a:latin typeface="Times New Roman" panose="02020603050405020304" pitchFamily="18" charset="0"/>
                <a:cs typeface="Times New Roman" panose="02020603050405020304" pitchFamily="18" charset="0"/>
              </a:rPr>
            </a:br>
            <a:br>
              <a:rPr lang="pl-PL" sz="2800" i="1" dirty="0">
                <a:solidFill>
                  <a:schemeClr val="accent5">
                    <a:lumMod val="50000"/>
                  </a:schemeClr>
                </a:solidFill>
                <a:latin typeface="Times New Roman" panose="02020603050405020304" pitchFamily="18" charset="0"/>
                <a:cs typeface="Times New Roman" panose="02020603050405020304" pitchFamily="18" charset="0"/>
              </a:rPr>
            </a:br>
            <a:r>
              <a:rPr lang="pl-PL" sz="2800" i="1" dirty="0">
                <a:solidFill>
                  <a:schemeClr val="accent5">
                    <a:lumMod val="50000"/>
                  </a:schemeClr>
                </a:solidFill>
                <a:latin typeface="Times New Roman" panose="02020603050405020304" pitchFamily="18" charset="0"/>
                <a:cs typeface="Times New Roman" panose="02020603050405020304" pitchFamily="18" charset="0"/>
              </a:rPr>
              <a:t>Jesteśmy Ekocyrkularni!</a:t>
            </a:r>
          </a:p>
        </p:txBody>
      </p:sp>
      <p:pic>
        <p:nvPicPr>
          <p:cNvPr id="2050" name="Picture 2" descr="Ekologia Dzieci Zdjęcia - darmowe pobieranie na Freepik">
            <a:extLst>
              <a:ext uri="{FF2B5EF4-FFF2-40B4-BE49-F238E27FC236}">
                <a16:creationId xmlns:a16="http://schemas.microsoft.com/office/drawing/2014/main" id="{AEB3841B-F8E1-8A34-CC22-C90EFB7641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5086" y="2332653"/>
            <a:ext cx="5915608" cy="3506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104289"/>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2436F20-3F9F-5661-613D-B1919D5BC27F}"/>
              </a:ext>
            </a:extLst>
          </p:cNvPr>
          <p:cNvSpPr>
            <a:spLocks noGrp="1"/>
          </p:cNvSpPr>
          <p:nvPr>
            <p:ph type="title"/>
          </p:nvPr>
        </p:nvSpPr>
        <p:spPr/>
        <p:txBody>
          <a:bodyPr>
            <a:normAutofit/>
          </a:bodyPr>
          <a:lstStyle/>
          <a:p>
            <a:pPr algn="ctr"/>
            <a:r>
              <a:rPr lang="pl-PL" sz="2800" b="1" i="1" u="sng" dirty="0">
                <a:solidFill>
                  <a:srgbClr val="145C23"/>
                </a:solidFill>
                <a:latin typeface="Times New Roman" panose="02020603050405020304" pitchFamily="18" charset="0"/>
                <a:cs typeface="Times New Roman" panose="02020603050405020304" pitchFamily="18" charset="0"/>
              </a:rPr>
              <a:t>2. Drzewa sadzimy, przyrodę chronimy.</a:t>
            </a:r>
          </a:p>
        </p:txBody>
      </p:sp>
      <p:sp>
        <p:nvSpPr>
          <p:cNvPr id="3" name="Symbol zastępczy zawartości 2">
            <a:extLst>
              <a:ext uri="{FF2B5EF4-FFF2-40B4-BE49-F238E27FC236}">
                <a16:creationId xmlns:a16="http://schemas.microsoft.com/office/drawing/2014/main" id="{43A8F94F-E014-1F33-74C6-A957B09F5C56}"/>
              </a:ext>
            </a:extLst>
          </p:cNvPr>
          <p:cNvSpPr>
            <a:spLocks noGrp="1"/>
          </p:cNvSpPr>
          <p:nvPr>
            <p:ph idx="1"/>
          </p:nvPr>
        </p:nvSpPr>
        <p:spPr/>
        <p:txBody>
          <a:bodyPr>
            <a:normAutofit/>
          </a:bodyPr>
          <a:lstStyle/>
          <a:p>
            <a:pPr marL="0" indent="0" algn="just">
              <a:buNone/>
            </a:pPr>
            <a:endParaRPr lang="pl-PL" sz="1800" dirty="0">
              <a:latin typeface="Times New Roman" panose="02020603050405020304" pitchFamily="18" charset="0"/>
              <a:cs typeface="Times New Roman" panose="02020603050405020304" pitchFamily="18" charset="0"/>
            </a:endParaRPr>
          </a:p>
          <a:p>
            <a:pPr marL="0" indent="0" algn="just">
              <a:buNone/>
            </a:pPr>
            <a:r>
              <a:rPr lang="pl-PL" sz="1800" dirty="0">
                <a:solidFill>
                  <a:srgbClr val="145C23"/>
                </a:solidFill>
                <a:latin typeface="Times New Roman" panose="02020603050405020304" pitchFamily="18" charset="0"/>
                <a:cs typeface="Times New Roman" panose="02020603050405020304" pitchFamily="18" charset="0"/>
              </a:rPr>
              <a:t>     Drzewa odgrywają bardzo znaczącą rolę dla życia na Ziemi. Są miłe dla oka, oczyszczają powietrze, chronią przed palącym słońcem w upalny dzień. Zapewniają również naturalne miejsce wypoczynku, gdzie można odpocząć od zgiełku. Parki i aleje drzew stają się oazą spokoju, które przyciągają odpoczywających.</a:t>
            </a:r>
          </a:p>
          <a:p>
            <a:pPr marL="0" indent="0" algn="just">
              <a:buNone/>
            </a:pPr>
            <a:r>
              <a:rPr lang="pl-PL" sz="1800" dirty="0">
                <a:solidFill>
                  <a:srgbClr val="145C23"/>
                </a:solidFill>
                <a:latin typeface="Times New Roman" panose="02020603050405020304" pitchFamily="18" charset="0"/>
                <a:cs typeface="Times New Roman" panose="02020603050405020304" pitchFamily="18" charset="0"/>
              </a:rPr>
              <a:t>     Lasy i drzewa zapewniają nam tlen, oczyszczają powietrze, wpływają korzystnie na klimat i na samopoczucie nas wszystkich. Są domem, dla wielu gatunków roślin, grzybów i zwierząt. Dostarczając najbardziej ekologiczny surowiec, drewno, z którego robimy meble, ogrodzenia, beczki a nawet domy oraz papier, z którego każdy korzysta codziennie robiąc notatki z lekcji, zapisując ważne informacje w pracy czy podczas wykładów.</a:t>
            </a:r>
          </a:p>
          <a:p>
            <a:pPr marL="0" indent="0" algn="just">
              <a:buNone/>
            </a:pPr>
            <a:r>
              <a:rPr lang="pl-PL" sz="1800" dirty="0">
                <a:solidFill>
                  <a:srgbClr val="145C23"/>
                </a:solidFill>
                <a:latin typeface="Times New Roman" panose="02020603050405020304" pitchFamily="18" charset="0"/>
                <a:cs typeface="Times New Roman" panose="02020603050405020304" pitchFamily="18" charset="0"/>
              </a:rPr>
              <a:t>    Sadzenie drzew to nie tylko ekologiczne zadanie, ale również odpowiedzialność, jaką ponosimy wobec obecnych i przeszłych pokoleń. Walka ze zmianami klimatu jest możliwa, a drzewa są naszymi niezawodnymi sojusznikami w tym procesie.</a:t>
            </a:r>
          </a:p>
        </p:txBody>
      </p:sp>
    </p:spTree>
    <p:extLst>
      <p:ext uri="{BB962C8B-B14F-4D97-AF65-F5344CB8AC3E}">
        <p14:creationId xmlns:p14="http://schemas.microsoft.com/office/powerpoint/2010/main" val="303862115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DE61B9-D550-5F81-062E-0EBBE7188B0E}"/>
              </a:ext>
            </a:extLst>
          </p:cNvPr>
          <p:cNvSpPr>
            <a:spLocks noGrp="1"/>
          </p:cNvSpPr>
          <p:nvPr>
            <p:ph type="title"/>
          </p:nvPr>
        </p:nvSpPr>
        <p:spPr/>
        <p:txBody>
          <a:bodyPr>
            <a:normAutofit/>
          </a:bodyPr>
          <a:lstStyle/>
          <a:p>
            <a:pPr algn="ctr"/>
            <a:r>
              <a:rPr lang="pl-PL" sz="2800" i="1" dirty="0">
                <a:solidFill>
                  <a:schemeClr val="accent6">
                    <a:lumMod val="75000"/>
                  </a:schemeClr>
                </a:solidFill>
                <a:latin typeface="Times New Roman" panose="02020603050405020304" pitchFamily="18" charset="0"/>
                <a:cs typeface="Times New Roman" panose="02020603050405020304" pitchFamily="18" charset="0"/>
              </a:rPr>
              <a:t> </a:t>
            </a:r>
            <a:r>
              <a:rPr lang="pl-PL" sz="2800" b="1" i="1" dirty="0">
                <a:solidFill>
                  <a:srgbClr val="145C23"/>
                </a:solidFill>
                <a:latin typeface="Times New Roman" panose="02020603050405020304" pitchFamily="18" charset="0"/>
                <a:cs typeface="Times New Roman" panose="02020603050405020304" pitchFamily="18" charset="0"/>
              </a:rPr>
              <a:t>Tak rodzi się las…</a:t>
            </a:r>
          </a:p>
        </p:txBody>
      </p:sp>
      <p:pic>
        <p:nvPicPr>
          <p:cNvPr id="5" name="Symbol zastępczy zawartości 4" descr="Obraz zawierający na wolnym powietrzu, osoba, ubrania, trawa&#10;&#10;Opis wygenerowany automatycznie">
            <a:extLst>
              <a:ext uri="{FF2B5EF4-FFF2-40B4-BE49-F238E27FC236}">
                <a16:creationId xmlns:a16="http://schemas.microsoft.com/office/drawing/2014/main" id="{D9A2BFAE-ECE2-44FA-D92C-28D022009F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0382" y="1825625"/>
            <a:ext cx="4152123" cy="3922032"/>
          </a:xfrm>
          <a:effectLst>
            <a:glow rad="127000">
              <a:srgbClr val="92D050"/>
            </a:glow>
          </a:effectLst>
        </p:spPr>
      </p:pic>
      <p:pic>
        <p:nvPicPr>
          <p:cNvPr id="7" name="Obraz 6" descr="Obraz zawierający ubrania, osoba, na wolnym powietrzu, roślina&#10;&#10;Opis wygenerowany automatycznie">
            <a:extLst>
              <a:ext uri="{FF2B5EF4-FFF2-40B4-BE49-F238E27FC236}">
                <a16:creationId xmlns:a16="http://schemas.microsoft.com/office/drawing/2014/main" id="{B7B38A32-22B5-1AF0-C7CC-163E92D34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541" y="1825625"/>
            <a:ext cx="4012164" cy="3922032"/>
          </a:xfrm>
          <a:prstGeom prst="rect">
            <a:avLst/>
          </a:prstGeom>
          <a:effectLst>
            <a:glow rad="127000">
              <a:srgbClr val="92D050"/>
            </a:glow>
          </a:effectLst>
        </p:spPr>
      </p:pic>
    </p:spTree>
    <p:extLst>
      <p:ext uri="{BB962C8B-B14F-4D97-AF65-F5344CB8AC3E}">
        <p14:creationId xmlns:p14="http://schemas.microsoft.com/office/powerpoint/2010/main" val="184467460"/>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7E97E6-5A46-BB2E-D6C5-40836F6CC458}"/>
              </a:ext>
            </a:extLst>
          </p:cNvPr>
          <p:cNvSpPr>
            <a:spLocks noGrp="1"/>
          </p:cNvSpPr>
          <p:nvPr>
            <p:ph type="title"/>
          </p:nvPr>
        </p:nvSpPr>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Drzewa wytwarzają tlen.</a:t>
            </a:r>
          </a:p>
        </p:txBody>
      </p:sp>
      <p:pic>
        <p:nvPicPr>
          <p:cNvPr id="5" name="Symbol zastępczy zawartości 4" descr="Obraz zawierający na wolnym powietrzu, ubrania, osoba, roślina&#10;&#10;Opis wygenerowany automatycznie">
            <a:extLst>
              <a:ext uri="{FF2B5EF4-FFF2-40B4-BE49-F238E27FC236}">
                <a16:creationId xmlns:a16="http://schemas.microsoft.com/office/drawing/2014/main" id="{FE64F655-AF5E-8A56-6E2B-821B325386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681" y="1690688"/>
            <a:ext cx="3336927" cy="4351338"/>
          </a:xfrm>
          <a:effectLst>
            <a:glow rad="127000">
              <a:srgbClr val="92D050"/>
            </a:glow>
          </a:effectLst>
        </p:spPr>
      </p:pic>
      <p:pic>
        <p:nvPicPr>
          <p:cNvPr id="7" name="Obraz 6" descr="Obraz zawierający ubrania, na wolnym powietrzu, osoba, trawa&#10;&#10;Opis wygenerowany automatycznie">
            <a:extLst>
              <a:ext uri="{FF2B5EF4-FFF2-40B4-BE49-F238E27FC236}">
                <a16:creationId xmlns:a16="http://schemas.microsoft.com/office/drawing/2014/main" id="{ADF3D0D7-102E-CEB1-A930-8B37D0753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8155" y="1690688"/>
            <a:ext cx="3659043" cy="4351337"/>
          </a:xfrm>
          <a:prstGeom prst="rect">
            <a:avLst/>
          </a:prstGeom>
          <a:effectLst>
            <a:glow rad="127000">
              <a:srgbClr val="92D050"/>
            </a:glow>
          </a:effectLst>
        </p:spPr>
      </p:pic>
      <p:pic>
        <p:nvPicPr>
          <p:cNvPr id="9" name="Obraz 8" descr="Obraz zawierający na wolnym powietrzu, ubrania, osoba, hełm&#10;&#10;Opis wygenerowany automatycznie">
            <a:extLst>
              <a:ext uri="{FF2B5EF4-FFF2-40B4-BE49-F238E27FC236}">
                <a16:creationId xmlns:a16="http://schemas.microsoft.com/office/drawing/2014/main" id="{4EF628F4-C25B-DA57-9C13-65A8A262E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4744" y="1690688"/>
            <a:ext cx="3818593" cy="4351337"/>
          </a:xfrm>
          <a:prstGeom prst="rect">
            <a:avLst/>
          </a:prstGeom>
          <a:effectLst>
            <a:glow rad="127000">
              <a:srgbClr val="92D050"/>
            </a:glow>
          </a:effectLst>
        </p:spPr>
      </p:pic>
    </p:spTree>
    <p:extLst>
      <p:ext uri="{BB962C8B-B14F-4D97-AF65-F5344CB8AC3E}">
        <p14:creationId xmlns:p14="http://schemas.microsoft.com/office/powerpoint/2010/main" val="2734122840"/>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08C80A7-02BA-166B-ACA8-37893152351C}"/>
              </a:ext>
            </a:extLst>
          </p:cNvPr>
          <p:cNvSpPr>
            <a:spLocks noGrp="1"/>
          </p:cNvSpPr>
          <p:nvPr>
            <p:ph type="title"/>
          </p:nvPr>
        </p:nvSpPr>
        <p:spPr/>
        <p:txBody>
          <a:bodyPr>
            <a:normAutofit/>
          </a:bodyPr>
          <a:lstStyle/>
          <a:p>
            <a:pPr algn="ctr"/>
            <a:r>
              <a:rPr lang="pl-PL" sz="2800" b="1" i="1" u="sng" dirty="0">
                <a:solidFill>
                  <a:srgbClr val="145C23"/>
                </a:solidFill>
                <a:latin typeface="Times New Roman" panose="02020603050405020304" pitchFamily="18" charset="0"/>
                <a:cs typeface="Times New Roman" panose="02020603050405020304" pitchFamily="18" charset="0"/>
              </a:rPr>
              <a:t>3. Zanim wyrzucimy - w projektanta ekologicznego się bawimy.</a:t>
            </a:r>
          </a:p>
        </p:txBody>
      </p:sp>
      <p:sp>
        <p:nvSpPr>
          <p:cNvPr id="3" name="Symbol zastępczy zawartości 2">
            <a:extLst>
              <a:ext uri="{FF2B5EF4-FFF2-40B4-BE49-F238E27FC236}">
                <a16:creationId xmlns:a16="http://schemas.microsoft.com/office/drawing/2014/main" id="{AF5E0F43-2819-8E8B-43FF-92F47A63F92B}"/>
              </a:ext>
            </a:extLst>
          </p:cNvPr>
          <p:cNvSpPr>
            <a:spLocks noGrp="1"/>
          </p:cNvSpPr>
          <p:nvPr>
            <p:ph idx="1"/>
          </p:nvPr>
        </p:nvSpPr>
        <p:spPr/>
        <p:txBody>
          <a:bodyPr>
            <a:normAutofit lnSpcReduction="10000"/>
          </a:bodyPr>
          <a:lstStyle/>
          <a:p>
            <a:pPr marL="0" indent="0">
              <a:buNone/>
            </a:pPr>
            <a:endParaRPr lang="pl-PL" sz="1800" dirty="0">
              <a:solidFill>
                <a:schemeClr val="accent6">
                  <a:lumMod val="75000"/>
                </a:schemeClr>
              </a:solidFill>
              <a:latin typeface="Times New Roman" panose="02020603050405020304" pitchFamily="18" charset="0"/>
              <a:cs typeface="Times New Roman" panose="02020603050405020304" pitchFamily="18" charset="0"/>
            </a:endParaRPr>
          </a:p>
          <a:p>
            <a:pPr marL="0" indent="0" algn="just">
              <a:lnSpc>
                <a:spcPct val="110000"/>
              </a:lnSpc>
              <a:buNone/>
            </a:pPr>
            <a:r>
              <a:rPr lang="pl-PL" sz="1800" dirty="0">
                <a:solidFill>
                  <a:schemeClr val="accent6">
                    <a:lumMod val="75000"/>
                  </a:schemeClr>
                </a:solidFill>
                <a:latin typeface="Times New Roman" panose="02020603050405020304" pitchFamily="18" charset="0"/>
                <a:cs typeface="Times New Roman" panose="02020603050405020304" pitchFamily="18" charset="0"/>
              </a:rPr>
              <a:t> </a:t>
            </a:r>
            <a:r>
              <a:rPr lang="pl-PL" sz="2000" b="1" dirty="0">
                <a:solidFill>
                  <a:srgbClr val="145C23"/>
                </a:solidFill>
                <a:latin typeface="Times New Roman" panose="02020603050405020304" pitchFamily="18" charset="0"/>
                <a:cs typeface="Times New Roman" panose="02020603050405020304" pitchFamily="18" charset="0"/>
              </a:rPr>
              <a:t>Edukacja ekologiczna </a:t>
            </a:r>
            <a:r>
              <a:rPr lang="pl-PL" sz="1800" dirty="0">
                <a:solidFill>
                  <a:srgbClr val="145C23"/>
                </a:solidFill>
                <a:latin typeface="Times New Roman" panose="02020603050405020304" pitchFamily="18" charset="0"/>
                <a:cs typeface="Times New Roman" panose="02020603050405020304" pitchFamily="18" charset="0"/>
              </a:rPr>
              <a:t>to niezwykle ważny aspekt w rozwoju dziecka. Uświadamiając wszystkich, również nasze maluchy, że nasze działania mają znaczenie i tylko razem jesteśmy w stanie polepszyć stan środowiska.</a:t>
            </a:r>
          </a:p>
          <a:p>
            <a:pPr marL="0" indent="0" algn="just">
              <a:buNone/>
            </a:pPr>
            <a:r>
              <a:rPr lang="pl-PL" sz="2400" i="1" dirty="0">
                <a:solidFill>
                  <a:srgbClr val="145C23"/>
                </a:solidFill>
                <a:latin typeface="Times New Roman" panose="02020603050405020304" pitchFamily="18" charset="0"/>
                <a:cs typeface="Times New Roman" panose="02020603050405020304" pitchFamily="18" charset="0"/>
              </a:rPr>
              <a:t>      </a:t>
            </a:r>
            <a:r>
              <a:rPr lang="pl-PL" sz="2400" b="1" i="1" dirty="0">
                <a:solidFill>
                  <a:srgbClr val="145C23"/>
                </a:solidFill>
                <a:latin typeface="Times New Roman" panose="02020603050405020304" pitchFamily="18" charset="0"/>
                <a:cs typeface="Times New Roman" panose="02020603050405020304" pitchFamily="18" charset="0"/>
              </a:rPr>
              <a:t>Dlatego !</a:t>
            </a:r>
          </a:p>
          <a:p>
            <a:pPr marL="0" indent="0" algn="just">
              <a:buNone/>
            </a:pPr>
            <a:r>
              <a:rPr lang="pl-PL" sz="1800" dirty="0">
                <a:solidFill>
                  <a:srgbClr val="145C23"/>
                </a:solidFill>
                <a:latin typeface="Times New Roman" panose="02020603050405020304" pitchFamily="18" charset="0"/>
                <a:cs typeface="Times New Roman" panose="02020603050405020304" pitchFamily="18" charset="0"/>
              </a:rPr>
              <a:t>Inspirujemy przedszkolaki do kreatywności i pomysłowości. Bowiem wyobraźnia jest podstawowym narzędziem zabawy. </a:t>
            </a:r>
          </a:p>
          <a:p>
            <a:pPr marL="0" indent="0" algn="just">
              <a:buNone/>
            </a:pPr>
            <a:r>
              <a:rPr lang="pl-PL" sz="1800" dirty="0">
                <a:solidFill>
                  <a:srgbClr val="145C23"/>
                </a:solidFill>
                <a:latin typeface="Times New Roman" panose="02020603050405020304" pitchFamily="18" charset="0"/>
                <a:cs typeface="Times New Roman" panose="02020603050405020304" pitchFamily="18" charset="0"/>
              </a:rPr>
              <a:t>W naszym przedszkolu uczymy, jak można wykorzystać puste opakowania zanim je wyrzucimy:</a:t>
            </a:r>
          </a:p>
          <a:p>
            <a:pPr algn="just"/>
            <a:r>
              <a:rPr lang="pl-PL" sz="1800" dirty="0">
                <a:solidFill>
                  <a:srgbClr val="145C23"/>
                </a:solidFill>
                <a:latin typeface="Times New Roman" panose="02020603050405020304" pitchFamily="18" charset="0"/>
                <a:cs typeface="Times New Roman" panose="02020603050405020304" pitchFamily="18" charset="0"/>
              </a:rPr>
              <a:t>plastikowe pojemniki po jogurtach, deserkach może być wykorzystany jako doniczka,</a:t>
            </a:r>
          </a:p>
          <a:p>
            <a:pPr algn="just"/>
            <a:r>
              <a:rPr lang="pl-PL" sz="1800" dirty="0">
                <a:solidFill>
                  <a:srgbClr val="145C23"/>
                </a:solidFill>
                <a:latin typeface="Times New Roman" panose="02020603050405020304" pitchFamily="18" charset="0"/>
                <a:cs typeface="Times New Roman" panose="02020603050405020304" pitchFamily="18" charset="0"/>
              </a:rPr>
              <a:t>puste puszki aluminiowe, szklane słoiki można z nich zrobić piękne lampiony, </a:t>
            </a:r>
          </a:p>
          <a:p>
            <a:pPr algn="just"/>
            <a:r>
              <a:rPr lang="pl-PL" sz="1800" dirty="0">
                <a:solidFill>
                  <a:srgbClr val="145C23"/>
                </a:solidFill>
                <a:latin typeface="Times New Roman" panose="02020603050405020304" pitchFamily="18" charset="0"/>
                <a:cs typeface="Times New Roman" panose="02020603050405020304" pitchFamily="18" charset="0"/>
              </a:rPr>
              <a:t>plastikowe butelki „Eko – kreatywnych” się bawimy wykorzystujemy butelkę do stworzenia zabawki.</a:t>
            </a:r>
          </a:p>
          <a:p>
            <a:pPr marL="0" indent="0">
              <a:buNone/>
            </a:pPr>
            <a:endParaRPr lang="pl-PL" sz="1800" dirty="0">
              <a:solidFill>
                <a:schemeClr val="accent6">
                  <a:lumMod val="75000"/>
                </a:schemeClr>
              </a:solidFill>
              <a:latin typeface="Times New Roman" panose="02020603050405020304" pitchFamily="18" charset="0"/>
              <a:cs typeface="Times New Roman" panose="02020603050405020304" pitchFamily="18" charset="0"/>
            </a:endParaRPr>
          </a:p>
          <a:p>
            <a:pPr marL="0" indent="0">
              <a:buNone/>
            </a:pPr>
            <a:endParaRPr lang="pl-PL" sz="1800"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67216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DFFECC-AC54-0158-0716-B60B4A833DD9}"/>
              </a:ext>
            </a:extLst>
          </p:cNvPr>
          <p:cNvSpPr>
            <a:spLocks noGrp="1"/>
          </p:cNvSpPr>
          <p:nvPr>
            <p:ph type="title"/>
          </p:nvPr>
        </p:nvSpPr>
        <p:spPr>
          <a:xfrm>
            <a:off x="1143000" y="619991"/>
            <a:ext cx="9875520" cy="1356360"/>
          </a:xfrm>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Rozwój poprzez zabawę.</a:t>
            </a:r>
          </a:p>
        </p:txBody>
      </p:sp>
      <p:pic>
        <p:nvPicPr>
          <p:cNvPr id="5" name="Symbol zastępczy zawartości 4" descr="Obraz zawierający osoba, Ludzka twarz, ubrania, zabawa&#10;&#10;Opis wygenerowany automatycznie">
            <a:extLst>
              <a:ext uri="{FF2B5EF4-FFF2-40B4-BE49-F238E27FC236}">
                <a16:creationId xmlns:a16="http://schemas.microsoft.com/office/drawing/2014/main" id="{2EA55ED9-53DA-0A8D-05C9-E80AA5083B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3055" y="1902973"/>
            <a:ext cx="3263503" cy="4351338"/>
          </a:xfrm>
          <a:effectLst>
            <a:glow rad="127000">
              <a:srgbClr val="92D050"/>
            </a:glow>
          </a:effectLst>
        </p:spPr>
      </p:pic>
      <p:pic>
        <p:nvPicPr>
          <p:cNvPr id="7" name="Obraz 6">
            <a:extLst>
              <a:ext uri="{FF2B5EF4-FFF2-40B4-BE49-F238E27FC236}">
                <a16:creationId xmlns:a16="http://schemas.microsoft.com/office/drawing/2014/main" id="{63B31DA8-88EE-C9F2-DB05-9F6893E88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514" y="1900270"/>
            <a:ext cx="3263503" cy="4351338"/>
          </a:xfrm>
          <a:prstGeom prst="rect">
            <a:avLst/>
          </a:prstGeom>
          <a:effectLst>
            <a:glow rad="127000">
              <a:srgbClr val="92D050"/>
            </a:glow>
          </a:effectLst>
        </p:spPr>
      </p:pic>
      <p:pic>
        <p:nvPicPr>
          <p:cNvPr id="9" name="Obraz 8" descr="Obraz zawierający osoba, Ludzka twarz, w pomieszczeniu, ubrania&#10;&#10;Opis wygenerowany automatycznie">
            <a:extLst>
              <a:ext uri="{FF2B5EF4-FFF2-40B4-BE49-F238E27FC236}">
                <a16:creationId xmlns:a16="http://schemas.microsoft.com/office/drawing/2014/main" id="{08807602-AB3B-43CB-831F-40B75AD43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5442" y="1900270"/>
            <a:ext cx="3263503" cy="4351338"/>
          </a:xfrm>
          <a:prstGeom prst="rect">
            <a:avLst/>
          </a:prstGeom>
          <a:effectLst>
            <a:glow rad="127000">
              <a:srgbClr val="92D050"/>
            </a:glow>
          </a:effectLst>
        </p:spPr>
      </p:pic>
    </p:spTree>
    <p:extLst>
      <p:ext uri="{BB962C8B-B14F-4D97-AF65-F5344CB8AC3E}">
        <p14:creationId xmlns:p14="http://schemas.microsoft.com/office/powerpoint/2010/main" val="1883764788"/>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4AD674-C78B-5F8A-1006-1BAC9C8A5CD3}"/>
              </a:ext>
            </a:extLst>
          </p:cNvPr>
          <p:cNvSpPr>
            <a:spLocks noGrp="1"/>
          </p:cNvSpPr>
          <p:nvPr>
            <p:ph type="title"/>
          </p:nvPr>
        </p:nvSpPr>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Jesteśmy kreatywni.</a:t>
            </a:r>
          </a:p>
        </p:txBody>
      </p:sp>
      <p:pic>
        <p:nvPicPr>
          <p:cNvPr id="5" name="Symbol zastępczy zawartości 4" descr="Obraz zawierający osoba, ubrania, małe dziecko, Ludzka twarz&#10;&#10;Opis wygenerowany automatycznie">
            <a:extLst>
              <a:ext uri="{FF2B5EF4-FFF2-40B4-BE49-F238E27FC236}">
                <a16:creationId xmlns:a16="http://schemas.microsoft.com/office/drawing/2014/main" id="{C512A762-68B2-C442-374E-7C3A42600A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9318" y="1690688"/>
            <a:ext cx="5316682" cy="4351338"/>
          </a:xfrm>
          <a:effectLst>
            <a:glow rad="127000">
              <a:srgbClr val="92D050"/>
            </a:glow>
          </a:effectLst>
        </p:spPr>
      </p:pic>
      <p:pic>
        <p:nvPicPr>
          <p:cNvPr id="7" name="Obraz 6" descr="Obraz zawierający ubrania, osoba, Ludzka twarz, małe dziecko&#10;&#10;Opis wygenerowany automatycznie">
            <a:extLst>
              <a:ext uri="{FF2B5EF4-FFF2-40B4-BE49-F238E27FC236}">
                <a16:creationId xmlns:a16="http://schemas.microsoft.com/office/drawing/2014/main" id="{6054C914-0496-278D-7365-7B501F193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158" y="1690688"/>
            <a:ext cx="4822044" cy="4351339"/>
          </a:xfrm>
          <a:prstGeom prst="rect">
            <a:avLst/>
          </a:prstGeom>
          <a:effectLst>
            <a:glow rad="127000">
              <a:srgbClr val="92D050"/>
            </a:glow>
          </a:effectLst>
        </p:spPr>
      </p:pic>
    </p:spTree>
    <p:extLst>
      <p:ext uri="{BB962C8B-B14F-4D97-AF65-F5344CB8AC3E}">
        <p14:creationId xmlns:p14="http://schemas.microsoft.com/office/powerpoint/2010/main" val="2339906285"/>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EBD13C0-5AAD-03ED-6950-DDDABB1CD81A}"/>
              </a:ext>
            </a:extLst>
          </p:cNvPr>
          <p:cNvSpPr>
            <a:spLocks noGrp="1"/>
          </p:cNvSpPr>
          <p:nvPr>
            <p:ph type="title"/>
          </p:nvPr>
        </p:nvSpPr>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W konstruktorów się bawimy</a:t>
            </a:r>
            <a:r>
              <a:rPr lang="pl-PL" sz="2800" b="1" dirty="0">
                <a:solidFill>
                  <a:srgbClr val="145C23"/>
                </a:solidFill>
                <a:latin typeface="Times New Roman" panose="02020603050405020304" pitchFamily="18" charset="0"/>
                <a:cs typeface="Times New Roman" panose="02020603050405020304" pitchFamily="18" charset="0"/>
              </a:rPr>
              <a:t>.</a:t>
            </a:r>
          </a:p>
        </p:txBody>
      </p:sp>
      <p:pic>
        <p:nvPicPr>
          <p:cNvPr id="5" name="Symbol zastępczy zawartości 4" descr="Obraz zawierający ubrania, osoba, Ludzka twarz, w pomieszczeniu&#10;&#10;Opis wygenerowany automatycznie">
            <a:extLst>
              <a:ext uri="{FF2B5EF4-FFF2-40B4-BE49-F238E27FC236}">
                <a16:creationId xmlns:a16="http://schemas.microsoft.com/office/drawing/2014/main" id="{88E6A2FD-AC5B-FA23-572F-336980F553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9155" y="1690688"/>
            <a:ext cx="5257800" cy="4626135"/>
          </a:xfrm>
          <a:effectLst>
            <a:glow rad="127000">
              <a:srgbClr val="92D050"/>
            </a:glow>
          </a:effectLst>
        </p:spPr>
      </p:pic>
      <p:pic>
        <p:nvPicPr>
          <p:cNvPr id="7" name="Obraz 6" descr="Obraz zawierający ubrania, Ludzka twarz, osoba, chłopiec&#10;&#10;Opis wygenerowany automatycznie">
            <a:extLst>
              <a:ext uri="{FF2B5EF4-FFF2-40B4-BE49-F238E27FC236}">
                <a16:creationId xmlns:a16="http://schemas.microsoft.com/office/drawing/2014/main" id="{6A916F12-4610-C6EB-C414-772897638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90688"/>
            <a:ext cx="5556365" cy="4626136"/>
          </a:xfrm>
          <a:prstGeom prst="rect">
            <a:avLst/>
          </a:prstGeom>
          <a:effectLst>
            <a:glow rad="127000">
              <a:srgbClr val="92D050"/>
            </a:glow>
          </a:effectLst>
        </p:spPr>
      </p:pic>
    </p:spTree>
    <p:extLst>
      <p:ext uri="{BB962C8B-B14F-4D97-AF65-F5344CB8AC3E}">
        <p14:creationId xmlns:p14="http://schemas.microsoft.com/office/powerpoint/2010/main" val="101891042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8F0C80-575D-360B-17B7-596FF543F037}"/>
              </a:ext>
            </a:extLst>
          </p:cNvPr>
          <p:cNvSpPr>
            <a:spLocks noGrp="1"/>
          </p:cNvSpPr>
          <p:nvPr>
            <p:ph type="title"/>
          </p:nvPr>
        </p:nvSpPr>
        <p:spPr>
          <a:xfrm>
            <a:off x="1143000" y="-218209"/>
            <a:ext cx="9875520" cy="2184169"/>
          </a:xfrm>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Ekologiczne zabawki tworzymy.</a:t>
            </a:r>
          </a:p>
        </p:txBody>
      </p:sp>
      <p:pic>
        <p:nvPicPr>
          <p:cNvPr id="7" name="Symbol zastępczy zawartości 6" descr="Obraz zawierający ubrania, w pomieszczeniu, dziewczyna, Ludzka twarz&#10;&#10;Opis wygenerowany automatycznie">
            <a:extLst>
              <a:ext uri="{FF2B5EF4-FFF2-40B4-BE49-F238E27FC236}">
                <a16:creationId xmlns:a16="http://schemas.microsoft.com/office/drawing/2014/main" id="{9C4C9F07-1261-A4A6-A5B3-9B42861F62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4931" y="1525368"/>
            <a:ext cx="5327904" cy="4156975"/>
          </a:xfrm>
          <a:effectLst>
            <a:glow rad="127000">
              <a:schemeClr val="accent1"/>
            </a:glow>
          </a:effectLst>
        </p:spPr>
      </p:pic>
      <p:pic>
        <p:nvPicPr>
          <p:cNvPr id="9" name="Obraz 8" descr="Obraz zawierający osoba, Ludzka twarz, ubrania, w pomieszczeniu&#10;&#10;Opis wygenerowany automatycznie">
            <a:extLst>
              <a:ext uri="{FF2B5EF4-FFF2-40B4-BE49-F238E27FC236}">
                <a16:creationId xmlns:a16="http://schemas.microsoft.com/office/drawing/2014/main" id="{38FF8252-2AD9-20A8-D9A3-61B120A2F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167" y="1525368"/>
            <a:ext cx="5327904" cy="4156974"/>
          </a:xfrm>
          <a:prstGeom prst="rect">
            <a:avLst/>
          </a:prstGeom>
          <a:effectLst>
            <a:glow rad="127000">
              <a:schemeClr val="accent1"/>
            </a:glow>
          </a:effectLst>
        </p:spPr>
      </p:pic>
    </p:spTree>
    <p:extLst>
      <p:ext uri="{BB962C8B-B14F-4D97-AF65-F5344CB8AC3E}">
        <p14:creationId xmlns:p14="http://schemas.microsoft.com/office/powerpoint/2010/main" val="1531722115"/>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ubrania, osoba, Ludzka twarz, Sztuka dziecięca&#10;&#10;Opis wygenerowany automatycznie">
            <a:extLst>
              <a:ext uri="{FF2B5EF4-FFF2-40B4-BE49-F238E27FC236}">
                <a16:creationId xmlns:a16="http://schemas.microsoft.com/office/drawing/2014/main" id="{EA36C015-2886-1DC1-1DC6-AA6A4F6AC6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7830" y="1119355"/>
            <a:ext cx="5075852" cy="5085501"/>
          </a:xfrm>
          <a:effectLst>
            <a:glow rad="127000">
              <a:schemeClr val="accent1"/>
            </a:glow>
          </a:effectLst>
        </p:spPr>
      </p:pic>
      <p:pic>
        <p:nvPicPr>
          <p:cNvPr id="7" name="Obraz 6" descr="Obraz zawierający ubrania, osoba, Ludzka twarz, dziewczyna&#10;&#10;Opis wygenerowany automatycznie">
            <a:extLst>
              <a:ext uri="{FF2B5EF4-FFF2-40B4-BE49-F238E27FC236}">
                <a16:creationId xmlns:a16="http://schemas.microsoft.com/office/drawing/2014/main" id="{60BD1E3D-5ED9-F58B-5298-19E82F03B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536" y="1119354"/>
            <a:ext cx="5365102" cy="5051059"/>
          </a:xfrm>
          <a:prstGeom prst="rect">
            <a:avLst/>
          </a:prstGeom>
          <a:effectLst>
            <a:glow rad="127000">
              <a:schemeClr val="accent1"/>
            </a:glow>
          </a:effectLst>
        </p:spPr>
      </p:pic>
    </p:spTree>
    <p:extLst>
      <p:ext uri="{BB962C8B-B14F-4D97-AF65-F5344CB8AC3E}">
        <p14:creationId xmlns:p14="http://schemas.microsoft.com/office/powerpoint/2010/main" val="3965770733"/>
      </p:ext>
    </p:extLst>
  </p:cSld>
  <p:clrMapOvr>
    <a:masterClrMapping/>
  </p:clrMapOvr>
  <mc:AlternateContent xmlns:mc="http://schemas.openxmlformats.org/markup-compatibility/2006">
    <mc:Choice xmlns:p14="http://schemas.microsoft.com/office/powerpoint/2010/main" Requires="p14">
      <p:transition p14:dur="250">
        <p:push dir="u"/>
      </p:transition>
    </mc:Choice>
    <mc:Fallback>
      <p:transition>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CD2DCF9-8A75-49D2-370D-362BC2F15DAB}"/>
              </a:ext>
            </a:extLst>
          </p:cNvPr>
          <p:cNvSpPr>
            <a:spLocks noGrp="1"/>
          </p:cNvSpPr>
          <p:nvPr>
            <p:ph type="title"/>
          </p:nvPr>
        </p:nvSpPr>
        <p:spPr>
          <a:xfrm>
            <a:off x="1158240" y="-238991"/>
            <a:ext cx="9875520" cy="1701098"/>
          </a:xfrm>
        </p:spPr>
        <p:txBody>
          <a:bodyPr>
            <a:normAutofit/>
          </a:bodyPr>
          <a:lstStyle/>
          <a:p>
            <a:pPr algn="ctr"/>
            <a:r>
              <a:rPr lang="pl-PL" sz="2800" b="1" i="1" dirty="0">
                <a:solidFill>
                  <a:schemeClr val="accent5">
                    <a:lumMod val="50000"/>
                  </a:schemeClr>
                </a:solidFill>
                <a:latin typeface="Times New Roman" panose="02020603050405020304" pitchFamily="18" charset="0"/>
                <a:cs typeface="Times New Roman" panose="02020603050405020304" pitchFamily="18" charset="0"/>
              </a:rPr>
              <a:t>Drugie życie butelkom dajemy do zabawy je wykorzystujemy.</a:t>
            </a:r>
          </a:p>
        </p:txBody>
      </p:sp>
      <p:pic>
        <p:nvPicPr>
          <p:cNvPr id="5" name="Symbol zastępczy zawartości 4" descr="Obraz zawierający osoba, tkactwo, ubrania, Ludzka twarz&#10;&#10;Opis wygenerowany automatycznie">
            <a:extLst>
              <a:ext uri="{FF2B5EF4-FFF2-40B4-BE49-F238E27FC236}">
                <a16:creationId xmlns:a16="http://schemas.microsoft.com/office/drawing/2014/main" id="{39E48D0A-9C7B-5287-A5CB-04D6F9DE60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0785" y="1157207"/>
            <a:ext cx="4877039" cy="5281125"/>
          </a:xfrm>
          <a:effectLst>
            <a:glow rad="127000">
              <a:schemeClr val="accent1"/>
            </a:glow>
          </a:effectLst>
        </p:spPr>
      </p:pic>
      <p:pic>
        <p:nvPicPr>
          <p:cNvPr id="7" name="Obraz 6" descr="Obraz zawierający w pomieszczeniu, stół, podłoga, drewniany&#10;&#10;Opis wygenerowany automatycznie">
            <a:extLst>
              <a:ext uri="{FF2B5EF4-FFF2-40B4-BE49-F238E27FC236}">
                <a16:creationId xmlns:a16="http://schemas.microsoft.com/office/drawing/2014/main" id="{92F86F6D-63EF-A266-3F8A-F21DD84BF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5938" y="1157207"/>
            <a:ext cx="4543097" cy="5281125"/>
          </a:xfrm>
          <a:prstGeom prst="rect">
            <a:avLst/>
          </a:prstGeom>
          <a:effectLst>
            <a:glow rad="127000">
              <a:schemeClr val="accent1"/>
            </a:glow>
          </a:effectLst>
        </p:spPr>
      </p:pic>
    </p:spTree>
    <p:extLst>
      <p:ext uri="{BB962C8B-B14F-4D97-AF65-F5344CB8AC3E}">
        <p14:creationId xmlns:p14="http://schemas.microsoft.com/office/powerpoint/2010/main" val="3692319736"/>
      </p:ext>
    </p:extLst>
  </p:cSld>
  <p:clrMapOvr>
    <a:masterClrMapping/>
  </p:clrMapOvr>
  <mc:AlternateContent xmlns:mc="http://schemas.openxmlformats.org/markup-compatibility/2006">
    <mc:Choice xmlns:p14="http://schemas.microsoft.com/office/powerpoint/2010/main" Requires="p14">
      <p:transition p14:dur="250">
        <p:push dir="u"/>
      </p:transition>
    </mc:Choice>
    <mc:Fallback>
      <p:transition>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3F4806-8CA8-4418-BD4F-D6666AC9E950}"/>
              </a:ext>
            </a:extLst>
          </p:cNvPr>
          <p:cNvSpPr>
            <a:spLocks noGrp="1"/>
          </p:cNvSpPr>
          <p:nvPr>
            <p:ph type="title"/>
          </p:nvPr>
        </p:nvSpPr>
        <p:spPr>
          <a:xfrm flipV="1">
            <a:off x="1436914" y="319406"/>
            <a:ext cx="9916886" cy="45719"/>
          </a:xfrm>
        </p:spPr>
        <p:txBody>
          <a:bodyPr>
            <a:normAutofit fontScale="90000"/>
          </a:bodyPr>
          <a:lstStyle/>
          <a:p>
            <a:br>
              <a:rPr lang="pl-PL" dirty="0"/>
            </a:br>
            <a:br>
              <a:rPr lang="pl-PL" dirty="0"/>
            </a:br>
            <a:endParaRPr lang="pl-PL" dirty="0"/>
          </a:p>
        </p:txBody>
      </p:sp>
      <p:sp>
        <p:nvSpPr>
          <p:cNvPr id="3" name="Symbol zastępczy zawartości 2">
            <a:extLst>
              <a:ext uri="{FF2B5EF4-FFF2-40B4-BE49-F238E27FC236}">
                <a16:creationId xmlns:a16="http://schemas.microsoft.com/office/drawing/2014/main" id="{38BC0747-A9A0-5FF1-2D1B-801D24A59CD5}"/>
              </a:ext>
            </a:extLst>
          </p:cNvPr>
          <p:cNvSpPr>
            <a:spLocks noGrp="1"/>
          </p:cNvSpPr>
          <p:nvPr>
            <p:ph idx="1"/>
          </p:nvPr>
        </p:nvSpPr>
        <p:spPr>
          <a:xfrm>
            <a:off x="838200" y="365125"/>
            <a:ext cx="10515600" cy="5784683"/>
          </a:xfrm>
        </p:spPr>
        <p:txBody>
          <a:bodyPr>
            <a:normAutofit fontScale="92500" lnSpcReduction="20000"/>
          </a:bodyPr>
          <a:lstStyle/>
          <a:p>
            <a:pPr marL="0" indent="0">
              <a:buNone/>
            </a:pPr>
            <a:r>
              <a:rPr lang="pl-PL" dirty="0">
                <a:solidFill>
                  <a:schemeClr val="accent6">
                    <a:lumMod val="75000"/>
                  </a:schemeClr>
                </a:solidFill>
              </a:rPr>
              <a:t> </a:t>
            </a:r>
          </a:p>
          <a:p>
            <a:pPr marL="0" indent="0" algn="just">
              <a:buNone/>
            </a:pPr>
            <a:endParaRPr lang="pl-PL" dirty="0">
              <a:solidFill>
                <a:schemeClr val="accent6">
                  <a:lumMod val="75000"/>
                </a:schemeClr>
              </a:solidFill>
            </a:endParaRPr>
          </a:p>
          <a:p>
            <a:pPr marL="0" indent="0">
              <a:buNone/>
            </a:pPr>
            <a:endParaRPr lang="pl-PL" dirty="0">
              <a:solidFill>
                <a:schemeClr val="accent6">
                  <a:lumMod val="75000"/>
                </a:schemeClr>
              </a:solidFill>
            </a:endParaRPr>
          </a:p>
          <a:p>
            <a:pPr marL="0" indent="0">
              <a:lnSpc>
                <a:spcPct val="160000"/>
              </a:lnSpc>
              <a:buNone/>
            </a:pPr>
            <a:r>
              <a:rPr lang="pl-PL" sz="1800" dirty="0">
                <a:solidFill>
                  <a:schemeClr val="accent6">
                    <a:lumMod val="75000"/>
                  </a:schemeClr>
                </a:solidFill>
                <a:latin typeface="Times New Roman" panose="02020603050405020304" pitchFamily="18" charset="0"/>
                <a:cs typeface="Times New Roman" panose="02020603050405020304" pitchFamily="18" charset="0"/>
              </a:rPr>
              <a:t>      </a:t>
            </a:r>
            <a:r>
              <a:rPr lang="pl-PL" sz="1800" dirty="0">
                <a:solidFill>
                  <a:srgbClr val="145C23"/>
                </a:solidFill>
                <a:latin typeface="Times New Roman" panose="02020603050405020304" pitchFamily="18" charset="0"/>
                <a:cs typeface="Times New Roman" panose="02020603050405020304" pitchFamily="18" charset="0"/>
              </a:rPr>
              <a:t>Nasze przedszkole wzięło  udział w III edycji „Konkursu popularyzującego wiedzę o gospodarce o obiegu zamkniętym Ekocyrkularni”.  Konkurs zorganizowany był przez Urząd Marszałkowski Województwa Mazowieckiego w Warszawie.</a:t>
            </a:r>
          </a:p>
          <a:p>
            <a:pPr marL="0" indent="0">
              <a:lnSpc>
                <a:spcPct val="160000"/>
              </a:lnSpc>
              <a:buNone/>
            </a:pPr>
            <a:r>
              <a:rPr lang="pl-PL" sz="1800" dirty="0">
                <a:solidFill>
                  <a:srgbClr val="145C23"/>
                </a:solidFill>
                <a:latin typeface="Times New Roman" panose="02020603050405020304" pitchFamily="18" charset="0"/>
                <a:cs typeface="Times New Roman" panose="02020603050405020304" pitchFamily="18" charset="0"/>
              </a:rPr>
              <a:t>     Kształtując świadomość naszych przedszkolaków podejmowałyśmy  szereg działań, które skupiają się wokół tematyki ekocyrkularności i od przedszkolnych lat promujemy wiedzę o gospodarce ekocyrkularnej. Prowadzimy też działania edukacyjne wpływające na wzrost świadomości ekologicznej dzieci np. : lekcje, warsztaty, projekty, akcje społeczne. Dzieci wzrastają w świadomość potrzeby dbania o </a:t>
            </a:r>
            <a:r>
              <a:rPr lang="pl-PL" sz="1800">
                <a:solidFill>
                  <a:srgbClr val="145C23"/>
                </a:solidFill>
                <a:latin typeface="Times New Roman" panose="02020603050405020304" pitchFamily="18" charset="0"/>
                <a:cs typeface="Times New Roman" panose="02020603050405020304" pitchFamily="18" charset="0"/>
              </a:rPr>
              <a:t>naszą planetę.</a:t>
            </a:r>
            <a:endParaRPr lang="pl-PL" sz="1800" dirty="0">
              <a:solidFill>
                <a:srgbClr val="145C23"/>
              </a:solidFill>
              <a:latin typeface="Times New Roman" panose="02020603050405020304" pitchFamily="18" charset="0"/>
              <a:cs typeface="Times New Roman" panose="02020603050405020304" pitchFamily="18" charset="0"/>
            </a:endParaRPr>
          </a:p>
          <a:p>
            <a:pPr marL="0" indent="0" algn="ctr">
              <a:lnSpc>
                <a:spcPct val="160000"/>
              </a:lnSpc>
              <a:buNone/>
            </a:pPr>
            <a:endParaRPr lang="pl-PL" sz="1800" dirty="0">
              <a:solidFill>
                <a:srgbClr val="145C23"/>
              </a:solidFill>
              <a:latin typeface="Times New Roman" panose="02020603050405020304" pitchFamily="18" charset="0"/>
              <a:cs typeface="Times New Roman" panose="02020603050405020304" pitchFamily="18" charset="0"/>
            </a:endParaRPr>
          </a:p>
          <a:p>
            <a:pPr marL="0" indent="0" algn="ctr">
              <a:buNone/>
            </a:pPr>
            <a:endParaRPr lang="pl-PL" sz="1800" dirty="0">
              <a:solidFill>
                <a:schemeClr val="accent6">
                  <a:lumMod val="75000"/>
                </a:schemeClr>
              </a:solidFill>
              <a:latin typeface="Times New Roman" panose="02020603050405020304" pitchFamily="18" charset="0"/>
              <a:cs typeface="Times New Roman" panose="02020603050405020304" pitchFamily="18" charset="0"/>
            </a:endParaRPr>
          </a:p>
          <a:p>
            <a:pPr marL="0" indent="0" algn="ctr">
              <a:buNone/>
            </a:pPr>
            <a:endParaRPr lang="pl-PL" sz="1800" dirty="0">
              <a:solidFill>
                <a:schemeClr val="accent6">
                  <a:lumMod val="75000"/>
                </a:schemeClr>
              </a:solidFill>
              <a:latin typeface="Times New Roman" panose="02020603050405020304" pitchFamily="18" charset="0"/>
              <a:cs typeface="Times New Roman" panose="02020603050405020304" pitchFamily="18" charset="0"/>
            </a:endParaRPr>
          </a:p>
          <a:p>
            <a:pPr marL="0" indent="0">
              <a:buNone/>
            </a:pPr>
            <a:r>
              <a:rPr lang="pl-PL"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38122984"/>
      </p:ext>
    </p:extLst>
  </p:cSld>
  <p:clrMapOvr>
    <a:masterClrMapping/>
  </p:clrMapOvr>
  <p:transition spd="med">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17F072D-7D65-02F9-FE15-28A2B912FEA7}"/>
              </a:ext>
            </a:extLst>
          </p:cNvPr>
          <p:cNvSpPr>
            <a:spLocks noGrp="1"/>
          </p:cNvSpPr>
          <p:nvPr>
            <p:ph type="title"/>
          </p:nvPr>
        </p:nvSpPr>
        <p:spPr/>
        <p:txBody>
          <a:bodyPr>
            <a:normAutofit/>
          </a:bodyPr>
          <a:lstStyle/>
          <a:p>
            <a:pPr algn="ctr"/>
            <a:r>
              <a:rPr lang="pl-PL" sz="2800" b="1" i="1" u="sng" dirty="0">
                <a:solidFill>
                  <a:srgbClr val="145C23"/>
                </a:solidFill>
                <a:latin typeface="Times New Roman" panose="02020603050405020304" pitchFamily="18" charset="0"/>
                <a:cs typeface="Times New Roman" panose="02020603050405020304" pitchFamily="18" charset="0"/>
              </a:rPr>
              <a:t>4. Mini ogródeczki tworzymy - w ogrodników się bawimy.</a:t>
            </a:r>
          </a:p>
        </p:txBody>
      </p:sp>
      <p:sp>
        <p:nvSpPr>
          <p:cNvPr id="3" name="Symbol zastępczy zawartości 2">
            <a:extLst>
              <a:ext uri="{FF2B5EF4-FFF2-40B4-BE49-F238E27FC236}">
                <a16:creationId xmlns:a16="http://schemas.microsoft.com/office/drawing/2014/main" id="{14DD7E69-D590-5A11-FAED-613D61DF83DC}"/>
              </a:ext>
            </a:extLst>
          </p:cNvPr>
          <p:cNvSpPr>
            <a:spLocks noGrp="1"/>
          </p:cNvSpPr>
          <p:nvPr>
            <p:ph idx="1"/>
          </p:nvPr>
        </p:nvSpPr>
        <p:spPr/>
        <p:txBody>
          <a:bodyPr>
            <a:normAutofit fontScale="92500" lnSpcReduction="10000"/>
          </a:bodyPr>
          <a:lstStyle/>
          <a:p>
            <a:pPr marL="0" indent="0">
              <a:buNone/>
            </a:pPr>
            <a:endParaRPr lang="pl-PL" sz="1800" dirty="0">
              <a:solidFill>
                <a:schemeClr val="accent6">
                  <a:lumMod val="75000"/>
                </a:schemeClr>
              </a:solidFill>
              <a:latin typeface="Times New Roman" panose="02020603050405020304" pitchFamily="18" charset="0"/>
              <a:cs typeface="Times New Roman" panose="02020603050405020304" pitchFamily="18" charset="0"/>
            </a:endParaRPr>
          </a:p>
          <a:p>
            <a:pPr marL="0" indent="0" algn="just">
              <a:buNone/>
            </a:pPr>
            <a:r>
              <a:rPr lang="pl-PL" sz="1800" dirty="0">
                <a:solidFill>
                  <a:srgbClr val="145C23"/>
                </a:solidFill>
                <a:latin typeface="Times New Roman" panose="02020603050405020304" pitchFamily="18" charset="0"/>
                <a:cs typeface="Times New Roman" panose="02020603050405020304" pitchFamily="18" charset="0"/>
              </a:rPr>
              <a:t>Przedszkole to nie tylko miejsce doskonałej zabawy, ale też nauki i nieustannego rozwoju intelektualnego, zatem nie dziwi fakt, ze idea zakładania ogródków w przedszkolach staje się coraz powszechniejsza. Jeśli spojrzymy na zalety tego rozwiązania, nabierzemy pewności, że to inwestycja w zdrowie i rozwój naszych dzieci.</a:t>
            </a:r>
          </a:p>
          <a:p>
            <a:pPr marL="0" indent="0" algn="just">
              <a:buNone/>
            </a:pPr>
            <a:r>
              <a:rPr lang="pl-PL" sz="1800" dirty="0">
                <a:solidFill>
                  <a:srgbClr val="145C23"/>
                </a:solidFill>
                <a:latin typeface="Times New Roman" panose="02020603050405020304" pitchFamily="18" charset="0"/>
                <a:cs typeface="Times New Roman" panose="02020603050405020304" pitchFamily="18" charset="0"/>
              </a:rPr>
              <a:t>Mali ogrodnicy w sierpeckim przedszkolu także podjęli się wykonania tego projektu. Zadaniem przedszkolaków było założenie ogródka w którym dzieci sadziły warzywa i ziało. Rolą przedszkolaków było opiekowanie się rosnącymi roślinami, podlewanie ich, a następnie zebranie plonów. </a:t>
            </a:r>
          </a:p>
          <a:p>
            <a:pPr marL="0" indent="0" algn="just">
              <a:buNone/>
            </a:pPr>
            <a:r>
              <a:rPr lang="pl-PL" sz="1800" b="1" dirty="0">
                <a:solidFill>
                  <a:srgbClr val="145C23"/>
                </a:solidFill>
                <a:latin typeface="Times New Roman" panose="02020603050405020304" pitchFamily="18" charset="0"/>
                <a:cs typeface="Times New Roman" panose="02020603050405020304" pitchFamily="18" charset="0"/>
              </a:rPr>
              <a:t>Dzięki takim zadaniom dziecko:</a:t>
            </a:r>
          </a:p>
          <a:p>
            <a:pPr algn="just"/>
            <a:r>
              <a:rPr lang="pl-PL" sz="1800" dirty="0">
                <a:solidFill>
                  <a:srgbClr val="145C23"/>
                </a:solidFill>
                <a:latin typeface="Times New Roman" panose="02020603050405020304" pitchFamily="18" charset="0"/>
                <a:cs typeface="Times New Roman" panose="02020603050405020304" pitchFamily="18" charset="0"/>
              </a:rPr>
              <a:t>zna zawód ogrodnika oraz narzędzia, którymi się on posługuje,</a:t>
            </a:r>
          </a:p>
          <a:p>
            <a:pPr algn="just"/>
            <a:r>
              <a:rPr lang="pl-PL" sz="1800" dirty="0">
                <a:solidFill>
                  <a:srgbClr val="145C23"/>
                </a:solidFill>
                <a:latin typeface="Times New Roman" panose="02020603050405020304" pitchFamily="18" charset="0"/>
                <a:cs typeface="Times New Roman" panose="02020603050405020304" pitchFamily="18" charset="0"/>
              </a:rPr>
              <a:t>wie, jak przebiegają fazy wzrostu roślin,</a:t>
            </a:r>
          </a:p>
          <a:p>
            <a:pPr algn="just"/>
            <a:r>
              <a:rPr lang="pl-PL" sz="1800" dirty="0">
                <a:solidFill>
                  <a:srgbClr val="145C23"/>
                </a:solidFill>
                <a:latin typeface="Times New Roman" panose="02020603050405020304" pitchFamily="18" charset="0"/>
                <a:cs typeface="Times New Roman" panose="02020603050405020304" pitchFamily="18" charset="0"/>
              </a:rPr>
              <a:t>czerpie radość ze wspólnej zabawy,</a:t>
            </a:r>
          </a:p>
          <a:p>
            <a:pPr algn="just"/>
            <a:r>
              <a:rPr lang="pl-PL" sz="1800" dirty="0">
                <a:solidFill>
                  <a:srgbClr val="145C23"/>
                </a:solidFill>
                <a:latin typeface="Times New Roman" panose="02020603050405020304" pitchFamily="18" charset="0"/>
                <a:cs typeface="Times New Roman" panose="02020603050405020304" pitchFamily="18" charset="0"/>
              </a:rPr>
              <a:t>poznaje fazy wzrostu roślin i konieczność dbania o uprawy.</a:t>
            </a:r>
          </a:p>
          <a:p>
            <a:endParaRPr lang="pl-PL" sz="1800" dirty="0">
              <a:solidFill>
                <a:srgbClr val="145C23"/>
              </a:solidFill>
              <a:latin typeface="Times New Roman" panose="02020603050405020304" pitchFamily="18" charset="0"/>
              <a:cs typeface="Times New Roman" panose="02020603050405020304" pitchFamily="18" charset="0"/>
            </a:endParaRPr>
          </a:p>
          <a:p>
            <a:endParaRPr lang="pl-PL" sz="1800"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196090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D7C806-9052-264F-FB99-06C234685A7C}"/>
              </a:ext>
            </a:extLst>
          </p:cNvPr>
          <p:cNvSpPr>
            <a:spLocks noGrp="1"/>
          </p:cNvSpPr>
          <p:nvPr>
            <p:ph type="title"/>
          </p:nvPr>
        </p:nvSpPr>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Zanim nasiona posadzimy, w sklepie ogrodniczym je kupimy.</a:t>
            </a:r>
          </a:p>
        </p:txBody>
      </p:sp>
      <p:pic>
        <p:nvPicPr>
          <p:cNvPr id="5" name="Symbol zastępczy zawartości 4" descr="Obraz zawierający scena, ubrania, sklep, Handel detaliczny&#10;&#10;Opis wygenerowany automatycznie">
            <a:extLst>
              <a:ext uri="{FF2B5EF4-FFF2-40B4-BE49-F238E27FC236}">
                <a16:creationId xmlns:a16="http://schemas.microsoft.com/office/drawing/2014/main" id="{752F405B-2FA0-F675-04D9-D676D2296F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792" y="1797633"/>
            <a:ext cx="3406281" cy="4351338"/>
          </a:xfrm>
          <a:effectLst>
            <a:glow rad="127000">
              <a:srgbClr val="92D050"/>
            </a:glow>
          </a:effectLst>
        </p:spPr>
      </p:pic>
      <p:pic>
        <p:nvPicPr>
          <p:cNvPr id="7" name="Obraz 6" descr="Obraz zawierający scena, sklep, Handel detaliczny, Sklep spożywczy&#10;&#10;Opis wygenerowany automatycznie">
            <a:extLst>
              <a:ext uri="{FF2B5EF4-FFF2-40B4-BE49-F238E27FC236}">
                <a16:creationId xmlns:a16="http://schemas.microsoft.com/office/drawing/2014/main" id="{CE547AC6-1789-78D3-83EE-B9ADFE83B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1797633"/>
            <a:ext cx="3896591" cy="4351338"/>
          </a:xfrm>
          <a:prstGeom prst="rect">
            <a:avLst/>
          </a:prstGeom>
          <a:effectLst>
            <a:glow rad="127000">
              <a:srgbClr val="92D050"/>
            </a:glow>
          </a:effectLst>
        </p:spPr>
      </p:pic>
      <p:pic>
        <p:nvPicPr>
          <p:cNvPr id="9" name="Obraz 8" descr="Obraz zawierający ubrania, osoba, Ludzka twarz, kwiat&#10;&#10;Opis wygenerowany automatycznie">
            <a:extLst>
              <a:ext uri="{FF2B5EF4-FFF2-40B4-BE49-F238E27FC236}">
                <a16:creationId xmlns:a16="http://schemas.microsoft.com/office/drawing/2014/main" id="{081C4857-F0AC-FDCF-CBAD-FA7D368610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826" y="1797634"/>
            <a:ext cx="3678382" cy="4351338"/>
          </a:xfrm>
          <a:prstGeom prst="rect">
            <a:avLst/>
          </a:prstGeom>
          <a:effectLst>
            <a:glow rad="127000">
              <a:srgbClr val="92D050"/>
            </a:glow>
          </a:effectLst>
        </p:spPr>
      </p:pic>
    </p:spTree>
    <p:extLst>
      <p:ext uri="{BB962C8B-B14F-4D97-AF65-F5344CB8AC3E}">
        <p14:creationId xmlns:p14="http://schemas.microsoft.com/office/powerpoint/2010/main" val="3145941749"/>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ubrania, osoba, scena, sklep&#10;&#10;Opis wygenerowany automatycznie">
            <a:extLst>
              <a:ext uri="{FF2B5EF4-FFF2-40B4-BE49-F238E27FC236}">
                <a16:creationId xmlns:a16="http://schemas.microsoft.com/office/drawing/2014/main" id="{5D96F727-6858-35C1-734E-7A5D9536B8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4519" y="923730"/>
            <a:ext cx="5016759" cy="5318449"/>
          </a:xfrm>
          <a:effectLst>
            <a:glow rad="127000">
              <a:srgbClr val="92D050"/>
            </a:glow>
          </a:effectLst>
        </p:spPr>
      </p:pic>
      <p:pic>
        <p:nvPicPr>
          <p:cNvPr id="10" name="Obraz 9" descr="Obraz zawierający ubrania, osoba, Ludzka twarz, chłopiec&#10;&#10;Opis wygenerowany automatycznie">
            <a:extLst>
              <a:ext uri="{FF2B5EF4-FFF2-40B4-BE49-F238E27FC236}">
                <a16:creationId xmlns:a16="http://schemas.microsoft.com/office/drawing/2014/main" id="{F7CE60F7-7127-9DD9-3D97-E61CB5313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545" y="923729"/>
            <a:ext cx="5016759" cy="5318449"/>
          </a:xfrm>
          <a:prstGeom prst="rect">
            <a:avLst/>
          </a:prstGeom>
          <a:effectLst>
            <a:glow rad="127000">
              <a:srgbClr val="92D050"/>
            </a:glow>
          </a:effectLst>
        </p:spPr>
      </p:pic>
    </p:spTree>
    <p:extLst>
      <p:ext uri="{BB962C8B-B14F-4D97-AF65-F5344CB8AC3E}">
        <p14:creationId xmlns:p14="http://schemas.microsoft.com/office/powerpoint/2010/main" val="2639182003"/>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5DE8AD3-5D5F-BB58-FDF2-389502DEA110}"/>
              </a:ext>
            </a:extLst>
          </p:cNvPr>
          <p:cNvSpPr>
            <a:spLocks noGrp="1"/>
          </p:cNvSpPr>
          <p:nvPr>
            <p:ph type="title"/>
          </p:nvPr>
        </p:nvSpPr>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Zakładamy przedszkolny ogródek.</a:t>
            </a:r>
          </a:p>
        </p:txBody>
      </p:sp>
      <p:pic>
        <p:nvPicPr>
          <p:cNvPr id="5" name="Symbol zastępczy zawartości 4" descr="Obraz zawierający osoba, ubrania, Ludzka twarz, małe dziecko&#10;&#10;Opis wygenerowany automatycznie">
            <a:extLst>
              <a:ext uri="{FF2B5EF4-FFF2-40B4-BE49-F238E27FC236}">
                <a16:creationId xmlns:a16="http://schemas.microsoft.com/office/drawing/2014/main" id="{8E32A535-3EDC-7C70-38A7-584EF11F28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199" y="1690688"/>
            <a:ext cx="3397827" cy="4351338"/>
          </a:xfrm>
          <a:effectLst>
            <a:glow rad="127000">
              <a:srgbClr val="92D050"/>
            </a:glow>
          </a:effectLst>
        </p:spPr>
      </p:pic>
      <p:pic>
        <p:nvPicPr>
          <p:cNvPr id="7" name="Obraz 6" descr="Obraz zawierający osoba, ubrania, małe dziecko, chłopiec&#10;&#10;Opis wygenerowany automatycznie">
            <a:extLst>
              <a:ext uri="{FF2B5EF4-FFF2-40B4-BE49-F238E27FC236}">
                <a16:creationId xmlns:a16="http://schemas.microsoft.com/office/drawing/2014/main" id="{0621D896-93E7-B36C-A7E5-282541427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616" y="1690687"/>
            <a:ext cx="3503484" cy="4351339"/>
          </a:xfrm>
          <a:prstGeom prst="rect">
            <a:avLst/>
          </a:prstGeom>
          <a:effectLst>
            <a:glow rad="127000">
              <a:srgbClr val="92D050"/>
            </a:glow>
          </a:effectLst>
        </p:spPr>
      </p:pic>
      <p:pic>
        <p:nvPicPr>
          <p:cNvPr id="9" name="Obraz 8" descr="Obraz zawierający ubrania, osoba, Ludzka twarz, Uczenie się&#10;&#10;Opis wygenerowany automatycznie">
            <a:extLst>
              <a:ext uri="{FF2B5EF4-FFF2-40B4-BE49-F238E27FC236}">
                <a16:creationId xmlns:a16="http://schemas.microsoft.com/office/drawing/2014/main" id="{3B723D66-AA5C-3166-36E4-59AFB06CB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8263" y="1672416"/>
            <a:ext cx="3776057" cy="4351339"/>
          </a:xfrm>
          <a:prstGeom prst="rect">
            <a:avLst/>
          </a:prstGeom>
          <a:effectLst>
            <a:glow rad="127000">
              <a:srgbClr val="92D050"/>
            </a:glow>
          </a:effectLst>
        </p:spPr>
      </p:pic>
    </p:spTree>
    <p:extLst>
      <p:ext uri="{BB962C8B-B14F-4D97-AF65-F5344CB8AC3E}">
        <p14:creationId xmlns:p14="http://schemas.microsoft.com/office/powerpoint/2010/main" val="1870193153"/>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E20F7AA-A0F8-BD74-3443-4204F4228681}"/>
              </a:ext>
            </a:extLst>
          </p:cNvPr>
          <p:cNvSpPr>
            <a:spLocks noGrp="1"/>
          </p:cNvSpPr>
          <p:nvPr>
            <p:ph type="title"/>
          </p:nvPr>
        </p:nvSpPr>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Od nasionka do zbioru.</a:t>
            </a:r>
          </a:p>
        </p:txBody>
      </p:sp>
      <p:pic>
        <p:nvPicPr>
          <p:cNvPr id="5" name="Symbol zastępczy zawartości 4" descr="Obraz zawierający ubrania, osoba, chłopiec, w pomieszczeniu&#10;&#10;Opis wygenerowany automatycznie">
            <a:extLst>
              <a:ext uri="{FF2B5EF4-FFF2-40B4-BE49-F238E27FC236}">
                <a16:creationId xmlns:a16="http://schemas.microsoft.com/office/drawing/2014/main" id="{94DF4FFF-629F-2379-022C-E81CB898D6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25625"/>
            <a:ext cx="5068078" cy="4351338"/>
          </a:xfrm>
          <a:effectLst>
            <a:glow rad="127000">
              <a:srgbClr val="92D050"/>
            </a:glow>
          </a:effectLst>
        </p:spPr>
      </p:pic>
      <p:pic>
        <p:nvPicPr>
          <p:cNvPr id="4" name="Obraz 3" descr="Obraz zawierający ubrania, osoba, Ludzka twarz, w pomieszczeniu&#10;&#10;Opis wygenerowany automatycznie">
            <a:extLst>
              <a:ext uri="{FF2B5EF4-FFF2-40B4-BE49-F238E27FC236}">
                <a16:creationId xmlns:a16="http://schemas.microsoft.com/office/drawing/2014/main" id="{54587A58-6FCF-4D41-DF89-AA21DEF9F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435" y="1825625"/>
            <a:ext cx="5068077" cy="4351338"/>
          </a:xfrm>
          <a:prstGeom prst="rect">
            <a:avLst/>
          </a:prstGeom>
          <a:effectLst>
            <a:glow rad="127000">
              <a:srgbClr val="92D050"/>
            </a:glow>
          </a:effectLst>
        </p:spPr>
      </p:pic>
    </p:spTree>
    <p:extLst>
      <p:ext uri="{BB962C8B-B14F-4D97-AF65-F5344CB8AC3E}">
        <p14:creationId xmlns:p14="http://schemas.microsoft.com/office/powerpoint/2010/main" val="3097490595"/>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C33EDAB-12D3-D1C0-3AB4-53F924C9ACE6}"/>
              </a:ext>
            </a:extLst>
          </p:cNvPr>
          <p:cNvSpPr>
            <a:spLocks noGrp="1"/>
          </p:cNvSpPr>
          <p:nvPr>
            <p:ph type="title"/>
          </p:nvPr>
        </p:nvSpPr>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Wesoło się bawimy.</a:t>
            </a:r>
          </a:p>
        </p:txBody>
      </p:sp>
      <p:pic>
        <p:nvPicPr>
          <p:cNvPr id="5" name="Symbol zastępczy zawartości 4" descr="Obraz zawierający osoba, Ludzka twarz, ubrania, małe dziecko&#10;&#10;Opis wygenerowany automatycznie">
            <a:extLst>
              <a:ext uri="{FF2B5EF4-FFF2-40B4-BE49-F238E27FC236}">
                <a16:creationId xmlns:a16="http://schemas.microsoft.com/office/drawing/2014/main" id="{146B48BD-A758-EB0F-2F68-7C2BBF1D0A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091" y="1940768"/>
            <a:ext cx="3308019" cy="3944360"/>
          </a:xfrm>
          <a:effectLst>
            <a:glow rad="127000">
              <a:srgbClr val="92D050"/>
            </a:glow>
          </a:effectLst>
        </p:spPr>
      </p:pic>
      <p:pic>
        <p:nvPicPr>
          <p:cNvPr id="7" name="Obraz 6" descr="Obraz zawierający Ludzka twarz, ubrania, osoba, chłopiec&#10;&#10;Opis wygenerowany automatycznie">
            <a:extLst>
              <a:ext uri="{FF2B5EF4-FFF2-40B4-BE49-F238E27FC236}">
                <a16:creationId xmlns:a16="http://schemas.microsoft.com/office/drawing/2014/main" id="{BAB4AF5D-6E72-582B-8CDC-5C65D92E8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7437" y="1940768"/>
            <a:ext cx="3424334" cy="3944360"/>
          </a:xfrm>
          <a:prstGeom prst="rect">
            <a:avLst/>
          </a:prstGeom>
          <a:effectLst>
            <a:glow rad="127000">
              <a:srgbClr val="92D050"/>
            </a:glow>
          </a:effectLst>
        </p:spPr>
      </p:pic>
      <p:pic>
        <p:nvPicPr>
          <p:cNvPr id="4" name="Obraz 3" descr="Obraz zawierający ubrania, osoba, Ludzka twarz, małe dziecko&#10;&#10;Opis wygenerowany automatycznie">
            <a:extLst>
              <a:ext uri="{FF2B5EF4-FFF2-40B4-BE49-F238E27FC236}">
                <a16:creationId xmlns:a16="http://schemas.microsoft.com/office/drawing/2014/main" id="{BE10C70F-9842-9F38-7347-2CABB442F7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3632" y="1940768"/>
            <a:ext cx="3270343" cy="3944360"/>
          </a:xfrm>
          <a:prstGeom prst="rect">
            <a:avLst/>
          </a:prstGeom>
          <a:effectLst>
            <a:glow rad="127000">
              <a:srgbClr val="92D050"/>
            </a:glow>
          </a:effectLst>
        </p:spPr>
      </p:pic>
    </p:spTree>
    <p:extLst>
      <p:ext uri="{BB962C8B-B14F-4D97-AF65-F5344CB8AC3E}">
        <p14:creationId xmlns:p14="http://schemas.microsoft.com/office/powerpoint/2010/main" val="1789844159"/>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Obraz zawierający ubrania, osoba, Ludzka twarz, w pomieszczeniu&#10;&#10;Opis wygenerowany automatycznie">
            <a:extLst>
              <a:ext uri="{FF2B5EF4-FFF2-40B4-BE49-F238E27FC236}">
                <a16:creationId xmlns:a16="http://schemas.microsoft.com/office/drawing/2014/main" id="{14A95388-B806-BB2D-0B74-241174C5B0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134" y="677345"/>
            <a:ext cx="5124266" cy="5331569"/>
          </a:xfrm>
          <a:effectLst>
            <a:glow rad="127000">
              <a:srgbClr val="92D050"/>
            </a:glow>
          </a:effectLst>
        </p:spPr>
      </p:pic>
      <p:pic>
        <p:nvPicPr>
          <p:cNvPr id="6" name="Obraz 5" descr="Obraz zawierający ubrania, w pomieszczeniu, osoba, Ludzka twarz&#10;&#10;Opis wygenerowany automatycznie">
            <a:extLst>
              <a:ext uri="{FF2B5EF4-FFF2-40B4-BE49-F238E27FC236}">
                <a16:creationId xmlns:a16="http://schemas.microsoft.com/office/drawing/2014/main" id="{9929C6AF-4408-E0D8-2187-24B944ADF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8834" y="677345"/>
            <a:ext cx="5541032" cy="5331569"/>
          </a:xfrm>
          <a:prstGeom prst="rect">
            <a:avLst/>
          </a:prstGeom>
          <a:effectLst>
            <a:glow rad="127000">
              <a:srgbClr val="92D050"/>
            </a:glow>
          </a:effectLst>
        </p:spPr>
      </p:pic>
    </p:spTree>
    <p:extLst>
      <p:ext uri="{BB962C8B-B14F-4D97-AF65-F5344CB8AC3E}">
        <p14:creationId xmlns:p14="http://schemas.microsoft.com/office/powerpoint/2010/main" val="4253120757"/>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95945DB-91D4-417C-D8E7-57B51572B138}"/>
              </a:ext>
            </a:extLst>
          </p:cNvPr>
          <p:cNvSpPr>
            <a:spLocks noGrp="1"/>
          </p:cNvSpPr>
          <p:nvPr>
            <p:ph type="title"/>
          </p:nvPr>
        </p:nvSpPr>
        <p:spPr/>
        <p:txBody>
          <a:bodyPr>
            <a:normAutofit/>
          </a:bodyPr>
          <a:lstStyle/>
          <a:p>
            <a:pPr algn="ctr"/>
            <a:r>
              <a:rPr lang="pl-PL" sz="2800" i="1" u="sng" dirty="0">
                <a:solidFill>
                  <a:srgbClr val="145C23"/>
                </a:solidFill>
                <a:latin typeface="Times New Roman" panose="02020603050405020304" pitchFamily="18" charset="0"/>
                <a:cs typeface="Times New Roman" panose="02020603050405020304" pitchFamily="18" charset="0"/>
              </a:rPr>
              <a:t> </a:t>
            </a:r>
            <a:r>
              <a:rPr lang="pl-PL" sz="2800" b="1" i="1" u="sng" dirty="0">
                <a:solidFill>
                  <a:srgbClr val="145C23"/>
                </a:solidFill>
                <a:latin typeface="Times New Roman" panose="02020603050405020304" pitchFamily="18" charset="0"/>
                <a:cs typeface="Times New Roman" panose="02020603050405020304" pitchFamily="18" charset="0"/>
              </a:rPr>
              <a:t>5. Dzień Drzewa.</a:t>
            </a:r>
          </a:p>
        </p:txBody>
      </p:sp>
      <p:sp>
        <p:nvSpPr>
          <p:cNvPr id="3" name="Symbol zastępczy zawartości 2">
            <a:extLst>
              <a:ext uri="{FF2B5EF4-FFF2-40B4-BE49-F238E27FC236}">
                <a16:creationId xmlns:a16="http://schemas.microsoft.com/office/drawing/2014/main" id="{FE4B406C-2B83-67E0-84FF-F0E29994D8FC}"/>
              </a:ext>
            </a:extLst>
          </p:cNvPr>
          <p:cNvSpPr>
            <a:spLocks noGrp="1"/>
          </p:cNvSpPr>
          <p:nvPr>
            <p:ph idx="1"/>
          </p:nvPr>
        </p:nvSpPr>
        <p:spPr>
          <a:xfrm>
            <a:off x="1176129" y="1745673"/>
            <a:ext cx="9872871" cy="4038600"/>
          </a:xfrm>
        </p:spPr>
        <p:txBody>
          <a:bodyPr>
            <a:normAutofit fontScale="92500" lnSpcReduction="10000"/>
          </a:bodyPr>
          <a:lstStyle/>
          <a:p>
            <a:pPr marL="0" indent="0">
              <a:buNone/>
            </a:pPr>
            <a:endParaRPr lang="pl-PL" sz="1800" dirty="0">
              <a:latin typeface="Times New Roman" panose="02020603050405020304" pitchFamily="18" charset="0"/>
              <a:cs typeface="Times New Roman" panose="02020603050405020304" pitchFamily="18" charset="0"/>
            </a:endParaRPr>
          </a:p>
          <a:p>
            <a:pPr marL="0" indent="0">
              <a:buNone/>
            </a:pPr>
            <a:endParaRPr lang="pl-PL" sz="1800" dirty="0">
              <a:solidFill>
                <a:schemeClr val="accent6">
                  <a:lumMod val="75000"/>
                </a:schemeClr>
              </a:solidFill>
              <a:latin typeface="Times New Roman" panose="02020603050405020304" pitchFamily="18" charset="0"/>
              <a:cs typeface="Times New Roman" panose="02020603050405020304" pitchFamily="18" charset="0"/>
            </a:endParaRPr>
          </a:p>
          <a:p>
            <a:pPr marL="0" indent="0" algn="just">
              <a:buNone/>
            </a:pPr>
            <a:r>
              <a:rPr lang="pl-PL" sz="1900" dirty="0">
                <a:solidFill>
                  <a:schemeClr val="accent6">
                    <a:lumMod val="75000"/>
                  </a:schemeClr>
                </a:solidFill>
                <a:latin typeface="Times New Roman" panose="02020603050405020304" pitchFamily="18" charset="0"/>
                <a:cs typeface="Times New Roman" panose="02020603050405020304" pitchFamily="18" charset="0"/>
              </a:rPr>
              <a:t>     </a:t>
            </a:r>
            <a:r>
              <a:rPr lang="pl-PL" sz="1900" dirty="0">
                <a:solidFill>
                  <a:srgbClr val="145C23"/>
                </a:solidFill>
                <a:latin typeface="Times New Roman" panose="02020603050405020304" pitchFamily="18" charset="0"/>
                <a:cs typeface="Times New Roman" panose="02020603050405020304" pitchFamily="18" charset="0"/>
              </a:rPr>
              <a:t>W naszym przedszkolu odbyły się zajęcia związane z tematyką drzew, dzieci poznały budowę drzewa, jego znaczenie dla człowieka, zwierząt i przyrody. Poznały także etapy wzrastania drzew. Nie zabrakło również czasu na poznanie różnych gatunków drzew oraz rozmowy o ich znaczeniu dla naszego środowiska. </a:t>
            </a:r>
          </a:p>
          <a:p>
            <a:pPr marL="0" indent="0" algn="just">
              <a:buNone/>
            </a:pPr>
            <a:r>
              <a:rPr lang="pl-PL" sz="1900" dirty="0">
                <a:solidFill>
                  <a:srgbClr val="145C23"/>
                </a:solidFill>
                <a:latin typeface="Times New Roman" panose="02020603050405020304" pitchFamily="18" charset="0"/>
                <a:cs typeface="Times New Roman" panose="02020603050405020304" pitchFamily="18" charset="0"/>
              </a:rPr>
              <a:t>    Celem zajęcia była edukacja i podnoszenie świadomości ekologicznej dzieci w zakresie ochrony  środowiska.  </a:t>
            </a:r>
          </a:p>
          <a:p>
            <a:pPr marL="0" indent="0" algn="just">
              <a:buNone/>
            </a:pPr>
            <a:r>
              <a:rPr lang="pl-PL" sz="1900" dirty="0">
                <a:solidFill>
                  <a:srgbClr val="145C23"/>
                </a:solidFill>
                <a:latin typeface="Times New Roman" panose="02020603050405020304" pitchFamily="18" charset="0"/>
                <a:cs typeface="Times New Roman" panose="02020603050405020304" pitchFamily="18" charset="0"/>
              </a:rPr>
              <a:t>    Odwiedził nas również Pan Leśniczy, który opowiedział dzieciom o swojej pracy oraz jak ważne jest dbanie o przyrodę. To była wyjątkowa okazja, by  kształtować w dzieciak szacunek i miłość do natury, która otacza nas na co dzień.  Przedszkolaki obiecały, że… „Zawszę będą dbały o wszystkie drzewa”.</a:t>
            </a:r>
          </a:p>
          <a:p>
            <a:pPr marL="0" indent="0" algn="just">
              <a:buNone/>
            </a:pPr>
            <a:endParaRPr lang="pl-PL" sz="1900" dirty="0">
              <a:solidFill>
                <a:srgbClr val="145C23"/>
              </a:solidFill>
              <a:latin typeface="Times New Roman" panose="02020603050405020304" pitchFamily="18" charset="0"/>
              <a:cs typeface="Times New Roman" panose="02020603050405020304" pitchFamily="18" charset="0"/>
            </a:endParaRPr>
          </a:p>
          <a:p>
            <a:pPr marL="0" indent="0" algn="ctr">
              <a:buNone/>
            </a:pPr>
            <a:r>
              <a:rPr lang="pl-PL" sz="1900" b="1" i="1" dirty="0">
                <a:solidFill>
                  <a:srgbClr val="145C23"/>
                </a:solidFill>
                <a:latin typeface="Times New Roman" panose="02020603050405020304" pitchFamily="18" charset="0"/>
                <a:cs typeface="Times New Roman" panose="02020603050405020304" pitchFamily="18" charset="0"/>
              </a:rPr>
              <a:t>Pomyślcie , co Wy możecie zrobić dla dobra naszej planety.</a:t>
            </a:r>
          </a:p>
          <a:p>
            <a:pPr marL="0" indent="0">
              <a:buNone/>
            </a:pPr>
            <a:endParaRPr lang="pl-PL" sz="1800"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959190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71C7FE0-9DAF-98C8-8ED3-6F87AEFD3A86}"/>
              </a:ext>
            </a:extLst>
          </p:cNvPr>
          <p:cNvSpPr>
            <a:spLocks noGrp="1"/>
          </p:cNvSpPr>
          <p:nvPr>
            <p:ph type="title"/>
          </p:nvPr>
        </p:nvSpPr>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Przedszkolaki na tropie przyrody – Poznajemy drzewa!.</a:t>
            </a:r>
          </a:p>
        </p:txBody>
      </p:sp>
      <p:pic>
        <p:nvPicPr>
          <p:cNvPr id="5" name="Symbol zastępczy zawartości 4" descr="Obraz zawierający Produkty papierowe, Tablica, w pomieszczeniu&#10;&#10;Opis wygenerowany automatycznie">
            <a:extLst>
              <a:ext uri="{FF2B5EF4-FFF2-40B4-BE49-F238E27FC236}">
                <a16:creationId xmlns:a16="http://schemas.microsoft.com/office/drawing/2014/main" id="{42BB292F-5980-3364-710A-FED79F139D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7011" y="1965960"/>
            <a:ext cx="3478761" cy="4351338"/>
          </a:xfrm>
          <a:effectLst>
            <a:glow rad="127000">
              <a:srgbClr val="92D050"/>
            </a:glow>
          </a:effectLst>
        </p:spPr>
      </p:pic>
      <p:pic>
        <p:nvPicPr>
          <p:cNvPr id="7" name="Obraz 6" descr="Obraz zawierający ubrania, Ludzka twarz, stół, w pomieszczeniu&#10;&#10;Opis wygenerowany automatycznie">
            <a:extLst>
              <a:ext uri="{FF2B5EF4-FFF2-40B4-BE49-F238E27FC236}">
                <a16:creationId xmlns:a16="http://schemas.microsoft.com/office/drawing/2014/main" id="{2B4BC690-64B8-63C3-DC33-4598EC336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3336" y="1965960"/>
            <a:ext cx="3387361" cy="4351338"/>
          </a:xfrm>
          <a:prstGeom prst="rect">
            <a:avLst/>
          </a:prstGeom>
          <a:effectLst>
            <a:glow rad="127000">
              <a:srgbClr val="92D050"/>
            </a:glow>
          </a:effectLst>
        </p:spPr>
      </p:pic>
      <p:pic>
        <p:nvPicPr>
          <p:cNvPr id="9" name="Obraz 8" descr="Obraz zawierający ubrania, Ludzka twarz, w pomieszczeniu, chłopiec&#10;&#10;Opis wygenerowany automatycznie">
            <a:extLst>
              <a:ext uri="{FF2B5EF4-FFF2-40B4-BE49-F238E27FC236}">
                <a16:creationId xmlns:a16="http://schemas.microsoft.com/office/drawing/2014/main" id="{5EC456AE-B43D-8319-063E-87783EBDC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8261" y="1937592"/>
            <a:ext cx="3478763" cy="4351339"/>
          </a:xfrm>
          <a:prstGeom prst="rect">
            <a:avLst/>
          </a:prstGeom>
          <a:effectLst>
            <a:glow rad="127000">
              <a:srgbClr val="92D050"/>
            </a:glow>
          </a:effectLst>
        </p:spPr>
      </p:pic>
    </p:spTree>
    <p:extLst>
      <p:ext uri="{BB962C8B-B14F-4D97-AF65-F5344CB8AC3E}">
        <p14:creationId xmlns:p14="http://schemas.microsoft.com/office/powerpoint/2010/main" val="4249959629"/>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6B04BD5-33B1-6488-F35A-D74232596EC4}"/>
              </a:ext>
            </a:extLst>
          </p:cNvPr>
          <p:cNvSpPr>
            <a:spLocks noGrp="1"/>
          </p:cNvSpPr>
          <p:nvPr>
            <p:ph type="title"/>
          </p:nvPr>
        </p:nvSpPr>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Drzewa wokół nas.</a:t>
            </a:r>
          </a:p>
        </p:txBody>
      </p:sp>
      <p:pic>
        <p:nvPicPr>
          <p:cNvPr id="5" name="Symbol zastępczy zawartości 4" descr="Obraz zawierający Ludzka twarz, w pomieszczeniu, chłopiec, ubrania&#10;&#10;Opis wygenerowany automatycznie">
            <a:extLst>
              <a:ext uri="{FF2B5EF4-FFF2-40B4-BE49-F238E27FC236}">
                <a16:creationId xmlns:a16="http://schemas.microsoft.com/office/drawing/2014/main" id="{E8DAEB84-A5D5-944E-A825-62A7F0CB83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104" y="1690688"/>
            <a:ext cx="3326460" cy="4351338"/>
          </a:xfrm>
          <a:effectLst>
            <a:glow rad="127000">
              <a:srgbClr val="92D050"/>
            </a:glow>
          </a:effectLst>
        </p:spPr>
      </p:pic>
      <p:pic>
        <p:nvPicPr>
          <p:cNvPr id="7" name="Obraz 6" descr="Obraz zawierający w pomieszczeniu, Ludzka twarz, Sztuka dziecięca, ubrania&#10;&#10;Opis wygenerowany automatycznie">
            <a:extLst>
              <a:ext uri="{FF2B5EF4-FFF2-40B4-BE49-F238E27FC236}">
                <a16:creationId xmlns:a16="http://schemas.microsoft.com/office/drawing/2014/main" id="{EA477553-F69C-7F70-2EA1-62857DABC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741" y="1690688"/>
            <a:ext cx="3532998" cy="4351339"/>
          </a:xfrm>
          <a:prstGeom prst="rect">
            <a:avLst/>
          </a:prstGeom>
          <a:effectLst>
            <a:glow rad="127000">
              <a:srgbClr val="92D050"/>
            </a:glow>
          </a:effectLst>
        </p:spPr>
      </p:pic>
      <p:pic>
        <p:nvPicPr>
          <p:cNvPr id="9" name="Obraz 8" descr="Obraz zawierający Ludzka twarz, w pomieszczeniu, ubrania, osoba&#10;&#10;Opis wygenerowany automatycznie">
            <a:extLst>
              <a:ext uri="{FF2B5EF4-FFF2-40B4-BE49-F238E27FC236}">
                <a16:creationId xmlns:a16="http://schemas.microsoft.com/office/drawing/2014/main" id="{D16DF047-EE28-3944-CFC4-CBF2A2A1A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0916" y="1690687"/>
            <a:ext cx="3326461" cy="4351339"/>
          </a:xfrm>
          <a:prstGeom prst="rect">
            <a:avLst/>
          </a:prstGeom>
          <a:effectLst>
            <a:glow rad="127000">
              <a:srgbClr val="92D050"/>
            </a:glow>
          </a:effectLst>
        </p:spPr>
      </p:pic>
    </p:spTree>
    <p:extLst>
      <p:ext uri="{BB962C8B-B14F-4D97-AF65-F5344CB8AC3E}">
        <p14:creationId xmlns:p14="http://schemas.microsoft.com/office/powerpoint/2010/main" val="307042339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28EFA2F-3389-D676-A646-415CCEA95987}"/>
              </a:ext>
            </a:extLst>
          </p:cNvPr>
          <p:cNvSpPr>
            <a:spLocks noGrp="1"/>
          </p:cNvSpPr>
          <p:nvPr>
            <p:ph type="title"/>
          </p:nvPr>
        </p:nvSpPr>
        <p:spPr/>
        <p:txBody>
          <a:bodyPr>
            <a:normAutofit/>
          </a:bodyPr>
          <a:lstStyle/>
          <a:p>
            <a:pPr algn="ctr"/>
            <a:r>
              <a:rPr lang="pl-PL" sz="2800" i="1" dirty="0">
                <a:solidFill>
                  <a:schemeClr val="accent6">
                    <a:lumMod val="75000"/>
                  </a:schemeClr>
                </a:solidFill>
                <a:latin typeface="Times New Roman" panose="02020603050405020304" pitchFamily="18" charset="0"/>
                <a:cs typeface="Times New Roman" panose="02020603050405020304" pitchFamily="18" charset="0"/>
              </a:rPr>
              <a:t> </a:t>
            </a:r>
            <a:r>
              <a:rPr lang="pl-PL" sz="2800" b="1" i="1" dirty="0">
                <a:solidFill>
                  <a:srgbClr val="145C23"/>
                </a:solidFill>
                <a:latin typeface="Times New Roman" panose="02020603050405020304" pitchFamily="18" charset="0"/>
                <a:cs typeface="Times New Roman" panose="02020603050405020304" pitchFamily="18" charset="0"/>
              </a:rPr>
              <a:t>Planetę tworzymy z jej darów się cieszymy.</a:t>
            </a:r>
          </a:p>
        </p:txBody>
      </p:sp>
      <p:pic>
        <p:nvPicPr>
          <p:cNvPr id="5" name="Symbol zastępczy zawartości 4" descr="Obraz zawierający trawa, na wolnym powietrzu, osoba, plac zabaw&#10;&#10;Opis wygenerowany automatycznie">
            <a:extLst>
              <a:ext uri="{FF2B5EF4-FFF2-40B4-BE49-F238E27FC236}">
                <a16:creationId xmlns:a16="http://schemas.microsoft.com/office/drawing/2014/main" id="{8C471743-54AC-AE0D-1878-B88DE1961E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8391" y="2057400"/>
            <a:ext cx="3761881" cy="4038600"/>
          </a:xfrm>
          <a:effectLst>
            <a:glow rad="127000">
              <a:srgbClr val="92D050"/>
            </a:glow>
          </a:effectLst>
        </p:spPr>
      </p:pic>
    </p:spTree>
    <p:extLst>
      <p:ext uri="{BB962C8B-B14F-4D97-AF65-F5344CB8AC3E}">
        <p14:creationId xmlns:p14="http://schemas.microsoft.com/office/powerpoint/2010/main" val="3165977685"/>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39CD0D6-6251-6751-69AA-19662D6BEB45}"/>
              </a:ext>
            </a:extLst>
          </p:cNvPr>
          <p:cNvSpPr>
            <a:spLocks noGrp="1"/>
          </p:cNvSpPr>
          <p:nvPr>
            <p:ph type="title"/>
          </p:nvPr>
        </p:nvSpPr>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Na czym polega praca leśniczego?</a:t>
            </a:r>
            <a:br>
              <a:rPr lang="pl-PL" sz="2800" b="1" dirty="0">
                <a:solidFill>
                  <a:srgbClr val="145C23"/>
                </a:solidFill>
                <a:latin typeface="Times New Roman" panose="02020603050405020304" pitchFamily="18" charset="0"/>
                <a:cs typeface="Times New Roman" panose="02020603050405020304" pitchFamily="18" charset="0"/>
              </a:rPr>
            </a:br>
            <a:endParaRPr lang="pl-PL" sz="2800" b="1" dirty="0">
              <a:solidFill>
                <a:srgbClr val="145C23"/>
              </a:solidFill>
              <a:latin typeface="Times New Roman" panose="02020603050405020304" pitchFamily="18" charset="0"/>
              <a:cs typeface="Times New Roman" panose="02020603050405020304" pitchFamily="18" charset="0"/>
            </a:endParaRPr>
          </a:p>
        </p:txBody>
      </p:sp>
      <p:pic>
        <p:nvPicPr>
          <p:cNvPr id="5" name="Symbol zastępczy zawartości 4" descr="Obraz zawierający ubrania, meble, krzesło, człowiek&#10;&#10;Opis wygenerowany automatycznie">
            <a:extLst>
              <a:ext uri="{FF2B5EF4-FFF2-40B4-BE49-F238E27FC236}">
                <a16:creationId xmlns:a16="http://schemas.microsoft.com/office/drawing/2014/main" id="{A93EB392-E7D7-664B-099A-943821D5D9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2520" y="1617195"/>
            <a:ext cx="4580380" cy="4351338"/>
          </a:xfrm>
          <a:effectLst>
            <a:glow rad="127000">
              <a:srgbClr val="92D050"/>
            </a:glow>
          </a:effectLst>
        </p:spPr>
      </p:pic>
      <p:pic>
        <p:nvPicPr>
          <p:cNvPr id="7" name="Obraz 6" descr="Obraz zawierający ubrania, osoba, Ludzka twarz, obuwie&#10;&#10;Opis wygenerowany automatycznie">
            <a:extLst>
              <a:ext uri="{FF2B5EF4-FFF2-40B4-BE49-F238E27FC236}">
                <a16:creationId xmlns:a16="http://schemas.microsoft.com/office/drawing/2014/main" id="{9E90BE2A-5A61-C6E1-C2B4-0C54ED50C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645" y="1606713"/>
            <a:ext cx="4776355" cy="4351338"/>
          </a:xfrm>
          <a:prstGeom prst="rect">
            <a:avLst/>
          </a:prstGeom>
          <a:effectLst>
            <a:glow rad="127000">
              <a:srgbClr val="92D050"/>
            </a:glow>
          </a:effectLst>
        </p:spPr>
      </p:pic>
    </p:spTree>
    <p:extLst>
      <p:ext uri="{BB962C8B-B14F-4D97-AF65-F5344CB8AC3E}">
        <p14:creationId xmlns:p14="http://schemas.microsoft.com/office/powerpoint/2010/main" val="345532514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58AC71-0444-60C1-18C6-D91538A641EE}"/>
              </a:ext>
            </a:extLst>
          </p:cNvPr>
          <p:cNvSpPr>
            <a:spLocks noGrp="1"/>
          </p:cNvSpPr>
          <p:nvPr>
            <p:ph type="title"/>
          </p:nvPr>
        </p:nvSpPr>
        <p:spPr>
          <a:xfrm>
            <a:off x="1143000" y="385157"/>
            <a:ext cx="9875520" cy="1356360"/>
          </a:xfrm>
        </p:spPr>
        <p:txBody>
          <a:bodyPr>
            <a:normAutofit/>
          </a:bodyPr>
          <a:lstStyle/>
          <a:p>
            <a:pPr algn="ctr"/>
            <a:r>
              <a:rPr lang="pl-PL" sz="2800" b="1" i="1" u="sng" dirty="0">
                <a:solidFill>
                  <a:srgbClr val="145C23"/>
                </a:solidFill>
                <a:latin typeface="Times New Roman" panose="02020603050405020304" pitchFamily="18" charset="0"/>
                <a:cs typeface="Times New Roman" panose="02020603050405020304" pitchFamily="18" charset="0"/>
              </a:rPr>
              <a:t>6. Coroczna akcja sprzątania świata – dbamy o naszą okolice.</a:t>
            </a:r>
          </a:p>
        </p:txBody>
      </p:sp>
      <p:sp>
        <p:nvSpPr>
          <p:cNvPr id="3" name="Symbol zastępczy zawartości 2">
            <a:extLst>
              <a:ext uri="{FF2B5EF4-FFF2-40B4-BE49-F238E27FC236}">
                <a16:creationId xmlns:a16="http://schemas.microsoft.com/office/drawing/2014/main" id="{37167DAF-CF7B-ADCA-2760-0896F18B8915}"/>
              </a:ext>
            </a:extLst>
          </p:cNvPr>
          <p:cNvSpPr>
            <a:spLocks noGrp="1"/>
          </p:cNvSpPr>
          <p:nvPr>
            <p:ph idx="1"/>
          </p:nvPr>
        </p:nvSpPr>
        <p:spPr>
          <a:xfrm>
            <a:off x="1143000" y="1215736"/>
            <a:ext cx="9872871" cy="4225636"/>
          </a:xfrm>
        </p:spPr>
        <p:txBody>
          <a:bodyPr>
            <a:noAutofit/>
          </a:bodyPr>
          <a:lstStyle/>
          <a:p>
            <a:pPr marL="0" indent="0" algn="just">
              <a:buNone/>
            </a:pPr>
            <a:endParaRPr lang="pl-PL" sz="1800" dirty="0">
              <a:solidFill>
                <a:schemeClr val="accent6">
                  <a:lumMod val="75000"/>
                </a:schemeClr>
              </a:solidFill>
              <a:latin typeface="Times New Roman" panose="02020603050405020304" pitchFamily="18" charset="0"/>
              <a:cs typeface="Times New Roman" panose="02020603050405020304" pitchFamily="18" charset="0"/>
            </a:endParaRPr>
          </a:p>
          <a:p>
            <a:pPr marL="0" indent="0" algn="just">
              <a:buNone/>
            </a:pPr>
            <a:r>
              <a:rPr lang="pl-PL" sz="1800" dirty="0">
                <a:solidFill>
                  <a:srgbClr val="145C23"/>
                </a:solidFill>
                <a:latin typeface="Times New Roman" panose="02020603050405020304" pitchFamily="18" charset="0"/>
                <a:cs typeface="Times New Roman" panose="02020603050405020304" pitchFamily="18" charset="0"/>
              </a:rPr>
              <a:t>    W trosce o czystość naszej małej Ojczyzny Sprzątanie Świata to wspaniałą lekcja poszanowania środowiska.</a:t>
            </a:r>
          </a:p>
          <a:p>
            <a:pPr marL="0" indent="0" algn="just">
              <a:buNone/>
            </a:pPr>
            <a:r>
              <a:rPr lang="pl-PL" sz="1800" dirty="0">
                <a:solidFill>
                  <a:srgbClr val="145C23"/>
                </a:solidFill>
                <a:latin typeface="Times New Roman" panose="02020603050405020304" pitchFamily="18" charset="0"/>
                <a:cs typeface="Times New Roman" panose="02020603050405020304" pitchFamily="18" charset="0"/>
              </a:rPr>
              <a:t>    Głównym celem przedsięwzięcia jest walka z zanieczyszczeniami w lasach, parkach, skwerach i  innych terenach zielonych. Działanie  polega na masowej akcji sprzątania świata. W ten sposób uczestnicy nie tylko jednorazowo sprzątają okoliczne tereny zielone, ale także wyrabiają w sobie nawyki odpowiedzialności środowiskowej.</a:t>
            </a:r>
          </a:p>
          <a:p>
            <a:pPr marL="0" indent="0" algn="just">
              <a:buNone/>
            </a:pPr>
            <a:r>
              <a:rPr lang="pl-PL" sz="1800" dirty="0">
                <a:solidFill>
                  <a:srgbClr val="145C23"/>
                </a:solidFill>
                <a:latin typeface="Times New Roman" panose="02020603050405020304" pitchFamily="18" charset="0"/>
                <a:cs typeface="Times New Roman" panose="02020603050405020304" pitchFamily="18" charset="0"/>
              </a:rPr>
              <a:t>    Zanim przedszkolaki wyruszyły sprzątać świat, w wszystkich grupach rozmawiały ze swoimi Paniami na tematy związane z ochroną naszej planety. Wspólnie zastanawiano się, jakie działania temu sprzyjają.  Następnie wszyscy udaliśmy się posprzątać wspólnymi siłami okolice naszego przedszkola. Dzieci ubrały rękawice ochronne, zabraliśmy worki na śmieci i wyruszyliśmy w teren. Taka akcja jest dowodem na to, że lubimy wspólnie działać. Warto wspólnymi siłami dbać o piękno naszej małej Ojczyzny. Po akcji sprzątania przedszkolaki dostały piękne dyplomy przygotowane specjalnie na tą okazję przez swoje wychowawczynie.  </a:t>
            </a:r>
          </a:p>
          <a:p>
            <a:pPr marL="0" indent="0" algn="ctr">
              <a:buNone/>
            </a:pPr>
            <a:endParaRPr lang="pl-PL" sz="1800" dirty="0">
              <a:solidFill>
                <a:srgbClr val="145C23"/>
              </a:solidFill>
              <a:latin typeface="Times New Roman" panose="02020603050405020304" pitchFamily="18" charset="0"/>
              <a:cs typeface="Times New Roman" panose="02020603050405020304" pitchFamily="18" charset="0"/>
            </a:endParaRPr>
          </a:p>
          <a:p>
            <a:pPr marL="0" indent="0" algn="ctr">
              <a:buNone/>
            </a:pPr>
            <a:r>
              <a:rPr lang="pl-PL" sz="1800" b="1" dirty="0">
                <a:solidFill>
                  <a:srgbClr val="145C23"/>
                </a:solidFill>
                <a:latin typeface="Times New Roman" panose="02020603050405020304" pitchFamily="18" charset="0"/>
                <a:cs typeface="Times New Roman" panose="02020603050405020304" pitchFamily="18" charset="0"/>
              </a:rPr>
              <a:t>  </a:t>
            </a:r>
            <a:r>
              <a:rPr lang="pl-PL" sz="1800" b="1" i="1" dirty="0">
                <a:solidFill>
                  <a:srgbClr val="145C23"/>
                </a:solidFill>
                <a:latin typeface="Times New Roman" panose="02020603050405020304" pitchFamily="18" charset="0"/>
                <a:cs typeface="Times New Roman" panose="02020603050405020304" pitchFamily="18" charset="0"/>
              </a:rPr>
              <a:t>Pamiętajmy jednak, aby dbać o środowisko każdego dnia, nie tylko w czasie akcji.</a:t>
            </a:r>
          </a:p>
        </p:txBody>
      </p:sp>
    </p:spTree>
    <p:extLst>
      <p:ext uri="{BB962C8B-B14F-4D97-AF65-F5344CB8AC3E}">
        <p14:creationId xmlns:p14="http://schemas.microsoft.com/office/powerpoint/2010/main" val="262662356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180527-5C76-7382-2EC8-BB4BB3DE7BBA}"/>
              </a:ext>
            </a:extLst>
          </p:cNvPr>
          <p:cNvSpPr>
            <a:spLocks noGrp="1"/>
          </p:cNvSpPr>
          <p:nvPr>
            <p:ph type="title"/>
          </p:nvPr>
        </p:nvSpPr>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Światowy Dzień Sprzątania obchodzimy, jak dbać o planetę się uczymy!</a:t>
            </a:r>
          </a:p>
        </p:txBody>
      </p:sp>
      <p:pic>
        <p:nvPicPr>
          <p:cNvPr id="5" name="Symbol zastępczy zawartości 4" descr="Obraz zawierający ubrania, na wolnym powietrzu, osoba, trawa&#10;&#10;Opis wygenerowany automatycznie">
            <a:extLst>
              <a:ext uri="{FF2B5EF4-FFF2-40B4-BE49-F238E27FC236}">
                <a16:creationId xmlns:a16="http://schemas.microsoft.com/office/drawing/2014/main" id="{174237AC-0E7C-40CB-25AB-0177C8C1B5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2620" y="1688841"/>
            <a:ext cx="3308873" cy="4171238"/>
          </a:xfrm>
          <a:effectLst>
            <a:glow rad="127000">
              <a:srgbClr val="92D050"/>
            </a:glow>
          </a:effectLst>
        </p:spPr>
      </p:pic>
      <p:pic>
        <p:nvPicPr>
          <p:cNvPr id="7" name="Obraz 6" descr="Obraz zawierający ubrania, na wolnym powietrzu, osoba, trawa&#10;&#10;Opis wygenerowany automatycznie">
            <a:extLst>
              <a:ext uri="{FF2B5EF4-FFF2-40B4-BE49-F238E27FC236}">
                <a16:creationId xmlns:a16="http://schemas.microsoft.com/office/drawing/2014/main" id="{9E428085-F62E-119E-55ED-1F47222B7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313" y="1688841"/>
            <a:ext cx="3452094" cy="4208332"/>
          </a:xfrm>
          <a:prstGeom prst="rect">
            <a:avLst/>
          </a:prstGeom>
          <a:effectLst>
            <a:glow rad="127000">
              <a:srgbClr val="92D050"/>
            </a:glow>
          </a:effectLst>
        </p:spPr>
      </p:pic>
      <p:pic>
        <p:nvPicPr>
          <p:cNvPr id="9" name="Obraz 8" descr="Obraz zawierający na wolnym powietrzu, drzewo, ubrania, osoba&#10;&#10;Opis wygenerowany automatycznie">
            <a:extLst>
              <a:ext uri="{FF2B5EF4-FFF2-40B4-BE49-F238E27FC236}">
                <a16:creationId xmlns:a16="http://schemas.microsoft.com/office/drawing/2014/main" id="{DD439779-3BA4-E326-0652-729849A856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1677" y="1688841"/>
            <a:ext cx="3491393" cy="4171238"/>
          </a:xfrm>
          <a:prstGeom prst="rect">
            <a:avLst/>
          </a:prstGeom>
          <a:effectLst>
            <a:glow rad="127000">
              <a:srgbClr val="92D050"/>
            </a:glow>
          </a:effectLst>
        </p:spPr>
      </p:pic>
    </p:spTree>
    <p:extLst>
      <p:ext uri="{BB962C8B-B14F-4D97-AF65-F5344CB8AC3E}">
        <p14:creationId xmlns:p14="http://schemas.microsoft.com/office/powerpoint/2010/main" val="2402073707"/>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osoba, na wolnym powietrzu, ubrania, grupa&#10;&#10;Opis wygenerowany automatycznie">
            <a:extLst>
              <a:ext uri="{FF2B5EF4-FFF2-40B4-BE49-F238E27FC236}">
                <a16:creationId xmlns:a16="http://schemas.microsoft.com/office/drawing/2014/main" id="{45182632-5403-AB45-CE2C-DE6968B186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0718" y="415636"/>
            <a:ext cx="5995556" cy="3013364"/>
          </a:xfrm>
          <a:effectLst>
            <a:glow rad="127000">
              <a:srgbClr val="92D050"/>
            </a:glow>
          </a:effectLst>
        </p:spPr>
      </p:pic>
      <p:pic>
        <p:nvPicPr>
          <p:cNvPr id="7" name="Obraz 6" descr="Obraz zawierający ubrania, na wolnym powietrzu, osoba, obuwie&#10;&#10;Opis wygenerowany automatycznie">
            <a:extLst>
              <a:ext uri="{FF2B5EF4-FFF2-40B4-BE49-F238E27FC236}">
                <a16:creationId xmlns:a16="http://schemas.microsoft.com/office/drawing/2014/main" id="{A600B5A4-C733-9B50-B34B-0DF269273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17" y="3625365"/>
            <a:ext cx="5995556" cy="2837782"/>
          </a:xfrm>
          <a:prstGeom prst="rect">
            <a:avLst/>
          </a:prstGeom>
          <a:effectLst>
            <a:glow rad="127000">
              <a:srgbClr val="92D050"/>
            </a:glow>
          </a:effectLst>
        </p:spPr>
      </p:pic>
      <p:pic>
        <p:nvPicPr>
          <p:cNvPr id="9" name="Obraz 8" descr="Obraz zawierający trawa, na wolnym powietrzu, osoba, ubrania&#10;&#10;Opis wygenerowany automatycznie">
            <a:extLst>
              <a:ext uri="{FF2B5EF4-FFF2-40B4-BE49-F238E27FC236}">
                <a16:creationId xmlns:a16="http://schemas.microsoft.com/office/drawing/2014/main" id="{EE82A59E-EF77-F26E-A764-C3BD8A4E4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8165" y="415636"/>
            <a:ext cx="4633117" cy="6047510"/>
          </a:xfrm>
          <a:prstGeom prst="rect">
            <a:avLst/>
          </a:prstGeom>
          <a:effectLst>
            <a:glow rad="127000">
              <a:srgbClr val="92D050"/>
            </a:glow>
          </a:effectLst>
        </p:spPr>
      </p:pic>
    </p:spTree>
    <p:extLst>
      <p:ext uri="{BB962C8B-B14F-4D97-AF65-F5344CB8AC3E}">
        <p14:creationId xmlns:p14="http://schemas.microsoft.com/office/powerpoint/2010/main" val="4114040310"/>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ymbol zastępczy zawartości 8" descr="Obraz zawierający ubrania, osoba, na wolnym powietrzu, trawa&#10;&#10;Opis wygenerowany automatycznie">
            <a:extLst>
              <a:ext uri="{FF2B5EF4-FFF2-40B4-BE49-F238E27FC236}">
                <a16:creationId xmlns:a16="http://schemas.microsoft.com/office/drawing/2014/main" id="{A97F9D96-9A2B-9D2F-56DF-349C185689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443" y="765110"/>
            <a:ext cx="4845990" cy="5742991"/>
          </a:xfrm>
          <a:effectLst>
            <a:glow rad="127000">
              <a:srgbClr val="92D050"/>
            </a:glow>
          </a:effectLst>
        </p:spPr>
      </p:pic>
      <p:pic>
        <p:nvPicPr>
          <p:cNvPr id="11" name="Obraz 10" descr="Obraz zawierający trawa, ubrania, na wolnym powietrzu, osoba&#10;&#10;Opis wygenerowany automatycznie">
            <a:extLst>
              <a:ext uri="{FF2B5EF4-FFF2-40B4-BE49-F238E27FC236}">
                <a16:creationId xmlns:a16="http://schemas.microsoft.com/office/drawing/2014/main" id="{7F245881-479E-5223-AEC7-B42DBD848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601" y="765110"/>
            <a:ext cx="4970106" cy="5742992"/>
          </a:xfrm>
          <a:prstGeom prst="rect">
            <a:avLst/>
          </a:prstGeom>
          <a:effectLst>
            <a:glow rad="127000">
              <a:srgbClr val="92D050"/>
            </a:glow>
          </a:effectLst>
        </p:spPr>
      </p:pic>
    </p:spTree>
    <p:extLst>
      <p:ext uri="{BB962C8B-B14F-4D97-AF65-F5344CB8AC3E}">
        <p14:creationId xmlns:p14="http://schemas.microsoft.com/office/powerpoint/2010/main" val="1896165853"/>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BD53E5F-B326-0B76-061A-83B11EF0C3F2}"/>
              </a:ext>
            </a:extLst>
          </p:cNvPr>
          <p:cNvSpPr>
            <a:spLocks noGrp="1"/>
          </p:cNvSpPr>
          <p:nvPr>
            <p:ph type="title"/>
          </p:nvPr>
        </p:nvSpPr>
        <p:spPr/>
        <p:txBody>
          <a:bodyPr>
            <a:normAutofit/>
          </a:bodyPr>
          <a:lstStyle/>
          <a:p>
            <a:pPr algn="ctr"/>
            <a:r>
              <a:rPr lang="pl-PL" sz="2800" b="1" i="1" u="sng" dirty="0">
                <a:solidFill>
                  <a:srgbClr val="145C23"/>
                </a:solidFill>
                <a:latin typeface="Times New Roman" panose="02020603050405020304" pitchFamily="18" charset="0"/>
                <a:cs typeface="Times New Roman" panose="02020603050405020304" pitchFamily="18" charset="0"/>
              </a:rPr>
              <a:t>7. Plastikowe nakrętki zbieramy – innym pomagamy.</a:t>
            </a:r>
          </a:p>
        </p:txBody>
      </p:sp>
      <p:sp>
        <p:nvSpPr>
          <p:cNvPr id="3" name="Symbol zastępczy zawartości 2">
            <a:extLst>
              <a:ext uri="{FF2B5EF4-FFF2-40B4-BE49-F238E27FC236}">
                <a16:creationId xmlns:a16="http://schemas.microsoft.com/office/drawing/2014/main" id="{B4600017-6C35-0FC6-8AC9-5F80226881A1}"/>
              </a:ext>
            </a:extLst>
          </p:cNvPr>
          <p:cNvSpPr>
            <a:spLocks noGrp="1"/>
          </p:cNvSpPr>
          <p:nvPr>
            <p:ph idx="1"/>
          </p:nvPr>
        </p:nvSpPr>
        <p:spPr/>
        <p:txBody>
          <a:bodyPr>
            <a:normAutofit/>
          </a:bodyPr>
          <a:lstStyle/>
          <a:p>
            <a:pPr marL="0" indent="0">
              <a:buNone/>
            </a:pPr>
            <a:endParaRPr lang="pl-PL" sz="1800" dirty="0">
              <a:solidFill>
                <a:schemeClr val="accent6">
                  <a:lumMod val="75000"/>
                </a:schemeClr>
              </a:solidFill>
              <a:latin typeface="Times New Roman" panose="02020603050405020304" pitchFamily="18" charset="0"/>
              <a:cs typeface="Times New Roman" panose="02020603050405020304" pitchFamily="18" charset="0"/>
            </a:endParaRPr>
          </a:p>
          <a:p>
            <a:pPr marL="0" indent="0" algn="just">
              <a:buNone/>
            </a:pPr>
            <a:r>
              <a:rPr lang="pl-PL" sz="1800" dirty="0">
                <a:solidFill>
                  <a:schemeClr val="accent6">
                    <a:lumMod val="75000"/>
                  </a:schemeClr>
                </a:solidFill>
                <a:latin typeface="Times New Roman" panose="02020603050405020304" pitchFamily="18" charset="0"/>
                <a:cs typeface="Times New Roman" panose="02020603050405020304" pitchFamily="18" charset="0"/>
              </a:rPr>
              <a:t>     </a:t>
            </a:r>
            <a:r>
              <a:rPr lang="pl-PL" sz="1800" dirty="0">
                <a:solidFill>
                  <a:schemeClr val="tx2"/>
                </a:solidFill>
                <a:latin typeface="Times New Roman" panose="02020603050405020304" pitchFamily="18" charset="0"/>
                <a:cs typeface="Times New Roman" panose="02020603050405020304" pitchFamily="18" charset="0"/>
              </a:rPr>
              <a:t>Nasze kochane przedszkolaki już od najmłodszych lat zbierają plastikowe nakrętki na cele charytatywne.  Zbieranie nakrętek to wciąż jedna z najpopularniejszych akcji </a:t>
            </a:r>
            <a:r>
              <a:rPr lang="pl-PL" sz="1800" dirty="0" err="1">
                <a:solidFill>
                  <a:schemeClr val="tx2"/>
                </a:solidFill>
                <a:latin typeface="Times New Roman" panose="02020603050405020304" pitchFamily="18" charset="0"/>
                <a:cs typeface="Times New Roman" panose="02020603050405020304" pitchFamily="18" charset="0"/>
              </a:rPr>
              <a:t>charytatywno</a:t>
            </a:r>
            <a:r>
              <a:rPr lang="pl-PL" sz="1800" dirty="0">
                <a:solidFill>
                  <a:schemeClr val="tx2"/>
                </a:solidFill>
                <a:latin typeface="Times New Roman" panose="02020603050405020304" pitchFamily="18" charset="0"/>
                <a:cs typeface="Times New Roman" panose="02020603050405020304" pitchFamily="18" charset="0"/>
              </a:rPr>
              <a:t> – ekologicznych polegająca na łączeniu przyjemnego z pożytecznym. Zbierając plastikowe nakrętki nie tylko pomagają dzieciom potrzebującym pomocy, ale też chronimy nasze środowisko. Przede wszystkim jednak uczymy dzieci, jak ważne jest bezinteresowne pomaganie. Często niewiele trzeba, aby pomóc drugiemu człowiekowi – wystarczy dobre chęci i wielkie serce. Akcja zbierania nakrętek trwa w naszym przedszkolu od wielu lat, zauważyłyśmy coraz większe zaangażowanie i wspieranie tej pięknej inicjatywy. Od zeszłego roku przybrała inny kształt – a konkretnie serca.</a:t>
            </a:r>
          </a:p>
          <a:p>
            <a:pPr marL="0" indent="0" algn="just">
              <a:buNone/>
            </a:pPr>
            <a:endParaRPr lang="pl-PL" sz="1800" dirty="0">
              <a:solidFill>
                <a:schemeClr val="tx2"/>
              </a:solidFill>
              <a:latin typeface="Times New Roman" panose="02020603050405020304" pitchFamily="18" charset="0"/>
              <a:cs typeface="Times New Roman" panose="02020603050405020304" pitchFamily="18" charset="0"/>
            </a:endParaRPr>
          </a:p>
          <a:p>
            <a:pPr marL="0" indent="0" algn="ctr">
              <a:buNone/>
            </a:pPr>
            <a:r>
              <a:rPr lang="pl-PL" sz="2400" dirty="0">
                <a:solidFill>
                  <a:schemeClr val="tx2"/>
                </a:solidFill>
                <a:latin typeface="Times New Roman" panose="02020603050405020304" pitchFamily="18" charset="0"/>
                <a:cs typeface="Times New Roman" panose="02020603050405020304" pitchFamily="18" charset="0"/>
              </a:rPr>
              <a:t>        </a:t>
            </a:r>
            <a:r>
              <a:rPr lang="pl-PL" sz="2400" b="1" i="1" dirty="0">
                <a:solidFill>
                  <a:schemeClr val="tx2"/>
                </a:solidFill>
                <a:latin typeface="Times New Roman" panose="02020603050405020304" pitchFamily="18" charset="0"/>
                <a:cs typeface="Times New Roman" panose="02020603050405020304" pitchFamily="18" charset="0"/>
              </a:rPr>
              <a:t>Liczy się każda nakrętka!</a:t>
            </a:r>
            <a:r>
              <a:rPr lang="pl-PL" sz="2400" dirty="0">
                <a:solidFill>
                  <a:schemeClr val="tx2"/>
                </a:solidFill>
                <a:latin typeface="Times New Roman" panose="02020603050405020304" pitchFamily="18" charset="0"/>
                <a:cs typeface="Times New Roman" panose="02020603050405020304" pitchFamily="18" charset="0"/>
              </a:rPr>
              <a:t>           </a:t>
            </a:r>
            <a:endParaRPr lang="pl-PL" sz="2400" b="1" i="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510302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2CEEFCC-D149-9EA8-07BA-4D57F54A5AFB}"/>
              </a:ext>
            </a:extLst>
          </p:cNvPr>
          <p:cNvSpPr>
            <a:spLocks noGrp="1"/>
          </p:cNvSpPr>
          <p:nvPr>
            <p:ph type="title"/>
          </p:nvPr>
        </p:nvSpPr>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Nakrętki zbieramy i w ten sposób innym pomagamy.</a:t>
            </a:r>
          </a:p>
        </p:txBody>
      </p:sp>
      <p:pic>
        <p:nvPicPr>
          <p:cNvPr id="5" name="Symbol zastępczy zawartości 4" descr="Obraz zawierający na wolnym powietrzu, drzewo, plac zabaw, ubrania&#10;&#10;Opis wygenerowany automatycznie">
            <a:extLst>
              <a:ext uri="{FF2B5EF4-FFF2-40B4-BE49-F238E27FC236}">
                <a16:creationId xmlns:a16="http://schemas.microsoft.com/office/drawing/2014/main" id="{08357667-4DE7-3C6F-4823-6D2F2FE900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905" y="2209800"/>
            <a:ext cx="3594585" cy="4038600"/>
          </a:xfrm>
          <a:effectLst>
            <a:glow rad="127000">
              <a:srgbClr val="92D050"/>
            </a:glow>
          </a:effectLst>
        </p:spPr>
      </p:pic>
      <p:pic>
        <p:nvPicPr>
          <p:cNvPr id="7" name="Obraz 6" descr="Obraz zawierający ubrania, na wolnym powietrzu, osoba, plac zabaw&#10;&#10;Opis wygenerowany automatycznie">
            <a:extLst>
              <a:ext uri="{FF2B5EF4-FFF2-40B4-BE49-F238E27FC236}">
                <a16:creationId xmlns:a16="http://schemas.microsoft.com/office/drawing/2014/main" id="{9631553F-310C-5E56-D591-C34265120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092" y="2209800"/>
            <a:ext cx="3484420" cy="4038600"/>
          </a:xfrm>
          <a:prstGeom prst="rect">
            <a:avLst/>
          </a:prstGeom>
          <a:effectLst>
            <a:glow rad="127000">
              <a:srgbClr val="92D050"/>
            </a:glow>
          </a:effectLst>
        </p:spPr>
      </p:pic>
      <p:pic>
        <p:nvPicPr>
          <p:cNvPr id="9" name="Obraz 8" descr="Obraz zawierający na wolnym powietrzu, plac zabaw, małe dziecko, ubrania&#10;&#10;Opis wygenerowany automatycznie">
            <a:extLst>
              <a:ext uri="{FF2B5EF4-FFF2-40B4-BE49-F238E27FC236}">
                <a16:creationId xmlns:a16="http://schemas.microsoft.com/office/drawing/2014/main" id="{DBB71506-69F1-9054-1E62-7737A1834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1280" y="2209800"/>
            <a:ext cx="3346538" cy="4038600"/>
          </a:xfrm>
          <a:prstGeom prst="rect">
            <a:avLst/>
          </a:prstGeom>
          <a:effectLst>
            <a:glow rad="127000">
              <a:srgbClr val="92D050"/>
            </a:glow>
          </a:effectLst>
        </p:spPr>
      </p:pic>
    </p:spTree>
    <p:extLst>
      <p:ext uri="{BB962C8B-B14F-4D97-AF65-F5344CB8AC3E}">
        <p14:creationId xmlns:p14="http://schemas.microsoft.com/office/powerpoint/2010/main" val="557308634"/>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1117233-C004-4CB0-9397-462DA1390DA7}"/>
              </a:ext>
            </a:extLst>
          </p:cNvPr>
          <p:cNvSpPr>
            <a:spLocks noGrp="1"/>
          </p:cNvSpPr>
          <p:nvPr>
            <p:ph type="title"/>
          </p:nvPr>
        </p:nvSpPr>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8. Krany zakręcamy, wodę oszczędzamy.</a:t>
            </a:r>
          </a:p>
        </p:txBody>
      </p:sp>
      <p:sp>
        <p:nvSpPr>
          <p:cNvPr id="3" name="Symbol zastępczy zawartości 2">
            <a:extLst>
              <a:ext uri="{FF2B5EF4-FFF2-40B4-BE49-F238E27FC236}">
                <a16:creationId xmlns:a16="http://schemas.microsoft.com/office/drawing/2014/main" id="{D3BF9783-4098-32BF-9AC8-00952EECBE4D}"/>
              </a:ext>
            </a:extLst>
          </p:cNvPr>
          <p:cNvSpPr>
            <a:spLocks noGrp="1"/>
          </p:cNvSpPr>
          <p:nvPr>
            <p:ph idx="1"/>
          </p:nvPr>
        </p:nvSpPr>
        <p:spPr/>
        <p:txBody>
          <a:bodyPr/>
          <a:lstStyle/>
          <a:p>
            <a:pPr marL="45720" indent="0" algn="just">
              <a:buNone/>
            </a:pPr>
            <a:endParaRPr lang="pl-PL" dirty="0"/>
          </a:p>
          <a:p>
            <a:pPr marL="45720" indent="0" algn="just">
              <a:buNone/>
            </a:pPr>
            <a:r>
              <a:rPr lang="pl-PL" sz="1800" dirty="0">
                <a:solidFill>
                  <a:schemeClr val="tx2"/>
                </a:solidFill>
                <a:latin typeface="Times New Roman" panose="02020603050405020304" pitchFamily="18" charset="0"/>
                <a:cs typeface="Times New Roman" panose="02020603050405020304" pitchFamily="18" charset="0"/>
              </a:rPr>
              <a:t>„ </a:t>
            </a:r>
            <a:r>
              <a:rPr lang="pl-PL" sz="1800" i="1" dirty="0">
                <a:solidFill>
                  <a:schemeClr val="tx2"/>
                </a:solidFill>
                <a:latin typeface="Times New Roman" panose="02020603050405020304" pitchFamily="18" charset="0"/>
                <a:cs typeface="Times New Roman" panose="02020603050405020304" pitchFamily="18" charset="0"/>
              </a:rPr>
              <a:t>Kiedy pomagamy innym, pomagamy sobie, ponieważ wszelkie dobro, które dajemy zatacza i wraca do nas”.</a:t>
            </a:r>
          </a:p>
          <a:p>
            <a:pPr marL="45720" indent="0" algn="just">
              <a:buNone/>
            </a:pPr>
            <a:r>
              <a:rPr lang="pl-PL" sz="1800" i="1" dirty="0">
                <a:solidFill>
                  <a:schemeClr val="tx2"/>
                </a:solidFill>
                <a:latin typeface="Times New Roman" panose="02020603050405020304" pitchFamily="18" charset="0"/>
                <a:cs typeface="Times New Roman" panose="02020603050405020304" pitchFamily="18" charset="0"/>
              </a:rPr>
              <a:t>Woda stanowi podstawowy składnik wszystkich żywych organizmów i bez niej nie było by życia na naszej planecie. Dlatego tak ważne jest, byśmy wszyscy zrozumieli, że od postawy każdego z nas zależy czy pozostałe jeszcze zasoby wody ulegną dalszemu zmniejszaniu czy też wspólnie – poprzez edukację od najmłodszych lat i zmianą postaw, uda nam się ten proces najpierw powstrzymać, a następnie odwrócić.</a:t>
            </a:r>
          </a:p>
          <a:p>
            <a:pPr marL="45720" indent="0">
              <a:buNone/>
            </a:pPr>
            <a:r>
              <a:rPr lang="pl-PL" sz="1800" b="1" i="1" dirty="0">
                <a:solidFill>
                  <a:schemeClr val="tx2"/>
                </a:solidFill>
                <a:latin typeface="Times New Roman" panose="02020603050405020304" pitchFamily="18" charset="0"/>
                <a:cs typeface="Times New Roman" panose="02020603050405020304" pitchFamily="18" charset="0"/>
              </a:rPr>
              <a:t>Pamiętaj:</a:t>
            </a:r>
          </a:p>
          <a:p>
            <a:pPr marL="45720" indent="0">
              <a:buNone/>
            </a:pPr>
            <a:r>
              <a:rPr lang="pl-PL" sz="1800" i="1" dirty="0">
                <a:solidFill>
                  <a:schemeClr val="tx2"/>
                </a:solidFill>
                <a:latin typeface="Times New Roman" panose="02020603050405020304" pitchFamily="18" charset="0"/>
                <a:cs typeface="Times New Roman" panose="02020603050405020304" pitchFamily="18" charset="0"/>
              </a:rPr>
              <a:t>„Szanuj wodę” – zakręcaj, zbieraj, oszczędzaj!</a:t>
            </a:r>
          </a:p>
        </p:txBody>
      </p:sp>
    </p:spTree>
    <p:extLst>
      <p:ext uri="{BB962C8B-B14F-4D97-AF65-F5344CB8AC3E}">
        <p14:creationId xmlns:p14="http://schemas.microsoft.com/office/powerpoint/2010/main" val="2884590947"/>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F151886-12A0-90DA-D7CF-BA12CF53560E}"/>
              </a:ext>
            </a:extLst>
          </p:cNvPr>
          <p:cNvSpPr>
            <a:spLocks noGrp="1"/>
          </p:cNvSpPr>
          <p:nvPr>
            <p:ph type="title"/>
          </p:nvPr>
        </p:nvSpPr>
        <p:spPr/>
        <p:txBody>
          <a:bodyPr>
            <a:normAutofit/>
          </a:bodyPr>
          <a:lstStyle/>
          <a:p>
            <a:pPr algn="ctr"/>
            <a:r>
              <a:rPr lang="pl-PL" sz="3200" b="1" i="1" dirty="0">
                <a:solidFill>
                  <a:srgbClr val="145C23"/>
                </a:solidFill>
                <a:latin typeface="Times New Roman" panose="02020603050405020304" pitchFamily="18" charset="0"/>
                <a:cs typeface="Times New Roman" panose="02020603050405020304" pitchFamily="18" charset="0"/>
              </a:rPr>
              <a:t>Woda</a:t>
            </a:r>
            <a:r>
              <a:rPr lang="pl-PL" sz="2800" b="1" i="1" dirty="0">
                <a:solidFill>
                  <a:srgbClr val="145C23"/>
                </a:solidFill>
                <a:latin typeface="Times New Roman" panose="02020603050405020304" pitchFamily="18" charset="0"/>
                <a:cs typeface="Times New Roman" panose="02020603050405020304" pitchFamily="18" charset="0"/>
              </a:rPr>
              <a:t> – źródłem życia.</a:t>
            </a:r>
          </a:p>
        </p:txBody>
      </p:sp>
      <p:pic>
        <p:nvPicPr>
          <p:cNvPr id="5" name="Symbol zastępczy zawartości 4" descr="Obraz zawierający osoba, ubrania, Ludzka twarz, w pomieszczeniu&#10;&#10;Opis wygenerowany automatycznie">
            <a:extLst>
              <a:ext uri="{FF2B5EF4-FFF2-40B4-BE49-F238E27FC236}">
                <a16:creationId xmlns:a16="http://schemas.microsoft.com/office/drawing/2014/main" id="{E17B7323-56AB-5104-57D0-F139AF9BE6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627" y="2180588"/>
            <a:ext cx="3127664" cy="4038600"/>
          </a:xfrm>
          <a:effectLst>
            <a:glow rad="127000">
              <a:srgbClr val="92D050"/>
            </a:glow>
          </a:effectLst>
        </p:spPr>
      </p:pic>
      <p:pic>
        <p:nvPicPr>
          <p:cNvPr id="7" name="Obraz 6" descr="Obraz zawierający osoba, ubrania, Ludzka twarz, w pomieszczeniu&#10;&#10;Opis wygenerowany automatycznie">
            <a:extLst>
              <a:ext uri="{FF2B5EF4-FFF2-40B4-BE49-F238E27FC236}">
                <a16:creationId xmlns:a16="http://schemas.microsoft.com/office/drawing/2014/main" id="{1D154CF7-9571-F118-EF3D-3AB67F937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7875" y="2209799"/>
            <a:ext cx="3480954" cy="4038601"/>
          </a:xfrm>
          <a:prstGeom prst="rect">
            <a:avLst/>
          </a:prstGeom>
          <a:effectLst>
            <a:glow rad="127000">
              <a:srgbClr val="92D050"/>
            </a:glow>
          </a:effectLst>
        </p:spPr>
      </p:pic>
      <p:pic>
        <p:nvPicPr>
          <p:cNvPr id="9" name="Obraz 8" descr="Obraz zawierający ubrania, osoba, Ludzka twarz, łazienka&#10;&#10;Opis wygenerowany automatycznie">
            <a:extLst>
              <a:ext uri="{FF2B5EF4-FFF2-40B4-BE49-F238E27FC236}">
                <a16:creationId xmlns:a16="http://schemas.microsoft.com/office/drawing/2014/main" id="{2061F5FC-D439-FC50-14AA-15EE4A4A3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4126" y="2209798"/>
            <a:ext cx="3314701" cy="4038602"/>
          </a:xfrm>
          <a:prstGeom prst="rect">
            <a:avLst/>
          </a:prstGeom>
          <a:effectLst>
            <a:glow rad="127000">
              <a:srgbClr val="92D050"/>
            </a:glow>
          </a:effectLst>
        </p:spPr>
      </p:pic>
    </p:spTree>
    <p:extLst>
      <p:ext uri="{BB962C8B-B14F-4D97-AF65-F5344CB8AC3E}">
        <p14:creationId xmlns:p14="http://schemas.microsoft.com/office/powerpoint/2010/main" val="4205242367"/>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0C978A6-D24C-AF3B-91AC-BECCCDB9139F}"/>
              </a:ext>
            </a:extLst>
          </p:cNvPr>
          <p:cNvSpPr>
            <a:spLocks noGrp="1"/>
          </p:cNvSpPr>
          <p:nvPr>
            <p:ph type="title"/>
          </p:nvPr>
        </p:nvSpPr>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Dbamy o wodę !!!</a:t>
            </a:r>
          </a:p>
        </p:txBody>
      </p:sp>
      <p:pic>
        <p:nvPicPr>
          <p:cNvPr id="5" name="Symbol zastępczy zawartości 4" descr="Obraz zawierający Ludzka twarz, ubrania, osoba, w pomieszczeniu&#10;&#10;Opis wygenerowany automatycznie">
            <a:extLst>
              <a:ext uri="{FF2B5EF4-FFF2-40B4-BE49-F238E27FC236}">
                <a16:creationId xmlns:a16="http://schemas.microsoft.com/office/drawing/2014/main" id="{B01624B7-6594-EB5E-9926-00CF5AC4E3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5698" y="1842796"/>
            <a:ext cx="3109855" cy="4038600"/>
          </a:xfrm>
          <a:effectLst>
            <a:glow rad="127000">
              <a:schemeClr val="accent1"/>
            </a:glow>
          </a:effectLst>
        </p:spPr>
      </p:pic>
      <p:pic>
        <p:nvPicPr>
          <p:cNvPr id="7" name="Obraz 6" descr="Obraz zawierający Ludzka twarz, ubrania, w pomieszczeniu, osoba&#10;&#10;Opis wygenerowany automatycznie">
            <a:extLst>
              <a:ext uri="{FF2B5EF4-FFF2-40B4-BE49-F238E27FC236}">
                <a16:creationId xmlns:a16="http://schemas.microsoft.com/office/drawing/2014/main" id="{97E62A30-0E07-B960-4B96-EF8C0DF49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893" y="1842796"/>
            <a:ext cx="3074654" cy="4038600"/>
          </a:xfrm>
          <a:prstGeom prst="rect">
            <a:avLst/>
          </a:prstGeom>
          <a:effectLst>
            <a:glow rad="127000">
              <a:schemeClr val="accent1"/>
            </a:glow>
          </a:effectLst>
        </p:spPr>
      </p:pic>
      <p:pic>
        <p:nvPicPr>
          <p:cNvPr id="9" name="Obraz 8" descr="Obraz zawierający ubrania, osoba, Ludzka twarz, łazienka&#10;&#10;Opis wygenerowany automatycznie">
            <a:extLst>
              <a:ext uri="{FF2B5EF4-FFF2-40B4-BE49-F238E27FC236}">
                <a16:creationId xmlns:a16="http://schemas.microsoft.com/office/drawing/2014/main" id="{25FDA6F2-386B-FE37-D206-451A8708B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842797"/>
            <a:ext cx="3474446" cy="4038600"/>
          </a:xfrm>
          <a:prstGeom prst="rect">
            <a:avLst/>
          </a:prstGeom>
          <a:effectLst>
            <a:glow rad="127000">
              <a:schemeClr val="accent1"/>
            </a:glow>
          </a:effectLst>
        </p:spPr>
      </p:pic>
    </p:spTree>
    <p:extLst>
      <p:ext uri="{BB962C8B-B14F-4D97-AF65-F5344CB8AC3E}">
        <p14:creationId xmlns:p14="http://schemas.microsoft.com/office/powerpoint/2010/main" val="3582604944"/>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D27A721-B7F3-F934-9D0F-D9E14C7CE99D}"/>
              </a:ext>
            </a:extLst>
          </p:cNvPr>
          <p:cNvSpPr>
            <a:spLocks noGrp="1"/>
          </p:cNvSpPr>
          <p:nvPr>
            <p:ph type="title"/>
          </p:nvPr>
        </p:nvSpPr>
        <p:spPr>
          <a:xfrm>
            <a:off x="431800" y="681037"/>
            <a:ext cx="10515600" cy="1128718"/>
          </a:xfrm>
        </p:spPr>
        <p:txBody>
          <a:bodyPr>
            <a:normAutofit fontScale="90000"/>
          </a:bodyPr>
          <a:lstStyle/>
          <a:p>
            <a:pPr algn="ctr"/>
            <a:r>
              <a:rPr lang="pl-PL" sz="2400" dirty="0">
                <a:latin typeface="Times New Roman" panose="02020603050405020304" pitchFamily="18" charset="0"/>
                <a:cs typeface="Times New Roman" panose="02020603050405020304" pitchFamily="18" charset="0"/>
              </a:rPr>
              <a:t>          </a:t>
            </a:r>
            <a:br>
              <a:rPr lang="pl-PL" sz="2400" dirty="0">
                <a:latin typeface="Times New Roman" panose="02020603050405020304" pitchFamily="18" charset="0"/>
                <a:cs typeface="Times New Roman" panose="02020603050405020304" pitchFamily="18" charset="0"/>
              </a:rPr>
            </a:br>
            <a:r>
              <a:rPr lang="pl-PL" sz="2400" dirty="0">
                <a:latin typeface="Times New Roman" panose="02020603050405020304" pitchFamily="18" charset="0"/>
                <a:cs typeface="Times New Roman" panose="02020603050405020304" pitchFamily="18" charset="0"/>
              </a:rPr>
              <a:t>       </a:t>
            </a:r>
            <a:br>
              <a:rPr lang="pl-PL" sz="2400" dirty="0">
                <a:latin typeface="Times New Roman" panose="02020603050405020304" pitchFamily="18" charset="0"/>
                <a:cs typeface="Times New Roman" panose="02020603050405020304" pitchFamily="18" charset="0"/>
              </a:rPr>
            </a:br>
            <a:r>
              <a:rPr lang="pl-PL" sz="3100" b="1" dirty="0">
                <a:solidFill>
                  <a:srgbClr val="145C23"/>
                </a:solidFill>
                <a:latin typeface="Times New Roman" panose="02020603050405020304" pitchFamily="18" charset="0"/>
                <a:cs typeface="Times New Roman" panose="02020603050405020304" pitchFamily="18" charset="0"/>
              </a:rPr>
              <a:t>         </a:t>
            </a:r>
            <a:r>
              <a:rPr lang="pl-PL" sz="3100" b="1" i="1" dirty="0">
                <a:solidFill>
                  <a:srgbClr val="145C23"/>
                </a:solidFill>
                <a:latin typeface="Times New Roman" panose="02020603050405020304" pitchFamily="18" charset="0"/>
                <a:cs typeface="Times New Roman" panose="02020603050405020304" pitchFamily="18" charset="0"/>
              </a:rPr>
              <a:t>Oto realizacja naszych działań:</a:t>
            </a:r>
            <a:br>
              <a:rPr lang="pl-PL" sz="3100" b="1" dirty="0">
                <a:solidFill>
                  <a:srgbClr val="145C23"/>
                </a:solidFill>
                <a:latin typeface="Times New Roman" panose="02020603050405020304" pitchFamily="18" charset="0"/>
                <a:cs typeface="Times New Roman" panose="02020603050405020304" pitchFamily="18" charset="0"/>
              </a:rPr>
            </a:br>
            <a:br>
              <a:rPr lang="pl-PL" sz="3100" b="1" dirty="0">
                <a:solidFill>
                  <a:srgbClr val="145C23"/>
                </a:solidFill>
                <a:latin typeface="Times New Roman" panose="02020603050405020304" pitchFamily="18" charset="0"/>
                <a:cs typeface="Times New Roman" panose="02020603050405020304" pitchFamily="18" charset="0"/>
              </a:rPr>
            </a:br>
            <a:br>
              <a:rPr lang="pl-PL" sz="2400" dirty="0">
                <a:latin typeface="Times New Roman" panose="02020603050405020304" pitchFamily="18" charset="0"/>
                <a:cs typeface="Times New Roman" panose="02020603050405020304" pitchFamily="18" charset="0"/>
              </a:rPr>
            </a:br>
            <a:endParaRPr lang="pl-PL" sz="2400" dirty="0">
              <a:latin typeface="Times New Roman" panose="02020603050405020304" pitchFamily="18" charset="0"/>
              <a:cs typeface="Times New Roman" panose="02020603050405020304" pitchFamily="18" charset="0"/>
            </a:endParaRPr>
          </a:p>
        </p:txBody>
      </p:sp>
      <p:sp>
        <p:nvSpPr>
          <p:cNvPr id="3" name="Symbol zastępczy zawartości 2">
            <a:extLst>
              <a:ext uri="{FF2B5EF4-FFF2-40B4-BE49-F238E27FC236}">
                <a16:creationId xmlns:a16="http://schemas.microsoft.com/office/drawing/2014/main" id="{B51489E1-D82D-2E1B-A6E9-98D6BD6BF3E4}"/>
              </a:ext>
            </a:extLst>
          </p:cNvPr>
          <p:cNvSpPr>
            <a:spLocks noGrp="1"/>
          </p:cNvSpPr>
          <p:nvPr>
            <p:ph idx="1"/>
          </p:nvPr>
        </p:nvSpPr>
        <p:spPr>
          <a:xfrm>
            <a:off x="838200" y="1493844"/>
            <a:ext cx="10515600" cy="4683119"/>
          </a:xfrm>
        </p:spPr>
        <p:txBody>
          <a:bodyPr/>
          <a:lstStyle/>
          <a:p>
            <a:pPr marL="0" indent="0">
              <a:buNone/>
            </a:pPr>
            <a:endParaRPr lang="pl-PL" dirty="0"/>
          </a:p>
          <a:p>
            <a:pPr marL="0" indent="0">
              <a:buNone/>
            </a:pPr>
            <a:endParaRPr lang="pl-PL" dirty="0"/>
          </a:p>
        </p:txBody>
      </p:sp>
      <p:pic>
        <p:nvPicPr>
          <p:cNvPr id="3074" name="Picture 2" descr="Zajęcia z wychowawcą.">
            <a:extLst>
              <a:ext uri="{FF2B5EF4-FFF2-40B4-BE49-F238E27FC236}">
                <a16:creationId xmlns:a16="http://schemas.microsoft.com/office/drawing/2014/main" id="{E3A87724-4A75-898F-35F7-12EDFA316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330" y="1493844"/>
            <a:ext cx="7427167" cy="4571055"/>
          </a:xfrm>
          <a:prstGeom prst="rect">
            <a:avLst/>
          </a:prstGeom>
          <a:noFill/>
          <a:effectLst>
            <a:glow rad="127000">
              <a:srgbClr val="92D050"/>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248486"/>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4D46F6A-59EF-F92E-6174-EBCA4DFE5719}"/>
              </a:ext>
            </a:extLst>
          </p:cNvPr>
          <p:cNvSpPr>
            <a:spLocks noGrp="1"/>
          </p:cNvSpPr>
          <p:nvPr>
            <p:ph type="title"/>
          </p:nvPr>
        </p:nvSpPr>
        <p:spPr>
          <a:xfrm>
            <a:off x="1143000" y="0"/>
            <a:ext cx="9875520" cy="1517073"/>
          </a:xfrm>
        </p:spPr>
        <p:txBody>
          <a:bodyPr/>
          <a:lstStyle/>
          <a:p>
            <a:pPr algn="ctr"/>
            <a:r>
              <a:rPr lang="pl-PL" b="1" i="1" dirty="0">
                <a:solidFill>
                  <a:srgbClr val="145C23"/>
                </a:solidFill>
              </a:rPr>
              <a:t>Dziękujemy za uwagę !</a:t>
            </a:r>
          </a:p>
        </p:txBody>
      </p:sp>
      <p:pic>
        <p:nvPicPr>
          <p:cNvPr id="9" name="Symbol zastępczy zawartości 8" descr="Obraz zawierający ubrania, w pomieszczeniu, ściana, osoba&#10;&#10;Opis wygenerowany automatycznie">
            <a:extLst>
              <a:ext uri="{FF2B5EF4-FFF2-40B4-BE49-F238E27FC236}">
                <a16:creationId xmlns:a16="http://schemas.microsoft.com/office/drawing/2014/main" id="{1B01303E-5AC8-EF32-6C31-2102EB9D71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1864" y="1423555"/>
            <a:ext cx="7242463" cy="4930592"/>
          </a:xfrm>
          <a:effectLst>
            <a:glow rad="127000">
              <a:schemeClr val="accent1"/>
            </a:glow>
          </a:effectLst>
        </p:spPr>
      </p:pic>
    </p:spTree>
    <p:extLst>
      <p:ext uri="{BB962C8B-B14F-4D97-AF65-F5344CB8AC3E}">
        <p14:creationId xmlns:p14="http://schemas.microsoft.com/office/powerpoint/2010/main" val="2417421455"/>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7270851-E2FB-0DA2-2007-4CE61A08F75B}"/>
              </a:ext>
            </a:extLst>
          </p:cNvPr>
          <p:cNvSpPr>
            <a:spLocks noGrp="1"/>
          </p:cNvSpPr>
          <p:nvPr>
            <p:ph type="title"/>
          </p:nvPr>
        </p:nvSpPr>
        <p:spPr/>
        <p:txBody>
          <a:bodyPr>
            <a:normAutofit/>
          </a:bodyPr>
          <a:lstStyle/>
          <a:p>
            <a:pPr algn="ctr"/>
            <a:r>
              <a:rPr lang="pl-PL" sz="2800" b="1" i="1" u="sng" dirty="0">
                <a:solidFill>
                  <a:srgbClr val="145C23"/>
                </a:solidFill>
                <a:latin typeface="Times New Roman" panose="02020603050405020304" pitchFamily="18" charset="0"/>
                <a:cs typeface="Times New Roman" panose="02020603050405020304" pitchFamily="18" charset="0"/>
              </a:rPr>
              <a:t>1. Śmieci segregujemy – przypominamy w odpowiednie pojemniki wrzucamy.</a:t>
            </a:r>
          </a:p>
        </p:txBody>
      </p:sp>
      <p:sp>
        <p:nvSpPr>
          <p:cNvPr id="3" name="Symbol zastępczy zawartości 2">
            <a:extLst>
              <a:ext uri="{FF2B5EF4-FFF2-40B4-BE49-F238E27FC236}">
                <a16:creationId xmlns:a16="http://schemas.microsoft.com/office/drawing/2014/main" id="{E0FE92BC-A59A-4D4B-461C-04005F9311CC}"/>
              </a:ext>
            </a:extLst>
          </p:cNvPr>
          <p:cNvSpPr>
            <a:spLocks noGrp="1"/>
          </p:cNvSpPr>
          <p:nvPr>
            <p:ph idx="1"/>
          </p:nvPr>
        </p:nvSpPr>
        <p:spPr/>
        <p:txBody>
          <a:bodyPr>
            <a:normAutofit fontScale="92500" lnSpcReduction="10000"/>
          </a:bodyPr>
          <a:lstStyle/>
          <a:p>
            <a:pPr marL="0" indent="0" algn="just">
              <a:buNone/>
            </a:pPr>
            <a:r>
              <a:rPr lang="pl-PL" sz="1800" dirty="0">
                <a:solidFill>
                  <a:srgbClr val="145C23"/>
                </a:solidFill>
                <a:latin typeface="Times New Roman" panose="02020603050405020304" pitchFamily="18" charset="0"/>
                <a:cs typeface="Times New Roman" panose="02020603050405020304" pitchFamily="18" charset="0"/>
              </a:rPr>
              <a:t>Prawidłowe sortowanie odpadów to nie tylko dobry nawyk, ale też obowiązek, którego należy uczyć dzieci już od najmłodszych lat.</a:t>
            </a:r>
          </a:p>
          <a:p>
            <a:pPr marL="0" indent="0" algn="just">
              <a:buNone/>
            </a:pPr>
            <a:r>
              <a:rPr lang="pl-PL" sz="1800" b="1" dirty="0">
                <a:solidFill>
                  <a:srgbClr val="145C23"/>
                </a:solidFill>
                <a:latin typeface="Times New Roman" panose="02020603050405020304" pitchFamily="18" charset="0"/>
                <a:cs typeface="Times New Roman" panose="02020603050405020304" pitchFamily="18" charset="0"/>
              </a:rPr>
              <a:t>Dlaczego?</a:t>
            </a:r>
          </a:p>
          <a:p>
            <a:pPr marL="0" indent="0" algn="just">
              <a:buNone/>
            </a:pPr>
            <a:r>
              <a:rPr lang="pl-PL" sz="1800" dirty="0">
                <a:solidFill>
                  <a:srgbClr val="145C23"/>
                </a:solidFill>
                <a:latin typeface="Times New Roman" panose="02020603050405020304" pitchFamily="18" charset="0"/>
                <a:cs typeface="Times New Roman" panose="02020603050405020304" pitchFamily="18" charset="0"/>
              </a:rPr>
              <a:t>Segregowanie śmieci to bardzo ważna sprawa, dzięki której pomagamy naszej planecie być zdrowszą i czystszą. Oddzielanie śmieci umożliwia recykling – odzyskanie cennych surowców i ponowne wykorzystanie ich do produkcji zupełnie nowych rzeczy.</a:t>
            </a:r>
          </a:p>
          <a:p>
            <a:pPr marL="0" indent="0" algn="just">
              <a:buNone/>
            </a:pPr>
            <a:r>
              <a:rPr lang="pl-PL" sz="1800" dirty="0">
                <a:solidFill>
                  <a:srgbClr val="145C23"/>
                </a:solidFill>
                <a:latin typeface="Times New Roman" panose="02020603050405020304" pitchFamily="18" charset="0"/>
                <a:cs typeface="Times New Roman" panose="02020603050405020304" pitchFamily="18" charset="0"/>
              </a:rPr>
              <a:t>Przedszkolakom warto prezentować, że wszystkie odpady powinny trafiać do właściwych pojemników </a:t>
            </a:r>
            <a:br>
              <a:rPr lang="pl-PL" sz="1800" dirty="0">
                <a:solidFill>
                  <a:srgbClr val="145C23"/>
                </a:solidFill>
                <a:latin typeface="Times New Roman" panose="02020603050405020304" pitchFamily="18" charset="0"/>
                <a:cs typeface="Times New Roman" panose="02020603050405020304" pitchFamily="18" charset="0"/>
              </a:rPr>
            </a:br>
            <a:r>
              <a:rPr lang="pl-PL" sz="1800" dirty="0">
                <a:solidFill>
                  <a:srgbClr val="145C23"/>
                </a:solidFill>
                <a:latin typeface="Times New Roman" panose="02020603050405020304" pitchFamily="18" charset="0"/>
                <a:cs typeface="Times New Roman" panose="02020603050405020304" pitchFamily="18" charset="0"/>
              </a:rPr>
              <a:t>i przypominać, jakie śmieci do jakiego kosza wrzucamy:</a:t>
            </a:r>
          </a:p>
          <a:p>
            <a:pPr algn="just"/>
            <a:r>
              <a:rPr lang="pl-PL" sz="1800" dirty="0">
                <a:solidFill>
                  <a:srgbClr val="145C23"/>
                </a:solidFill>
                <a:latin typeface="Times New Roman" panose="02020603050405020304" pitchFamily="18" charset="0"/>
                <a:cs typeface="Times New Roman" panose="02020603050405020304" pitchFamily="18" charset="0"/>
              </a:rPr>
              <a:t>wyrzucamy je do pojemników przeznaczonych na papier, szkło, plastik i metal,</a:t>
            </a:r>
          </a:p>
          <a:p>
            <a:pPr algn="just"/>
            <a:r>
              <a:rPr lang="pl-PL" sz="1800" dirty="0">
                <a:solidFill>
                  <a:srgbClr val="145C23"/>
                </a:solidFill>
                <a:latin typeface="Times New Roman" panose="02020603050405020304" pitchFamily="18" charset="0"/>
                <a:cs typeface="Times New Roman" panose="02020603050405020304" pitchFamily="18" charset="0"/>
              </a:rPr>
              <a:t>opakowania z tworzyw sztucznych: butelki, puszki zgniatamy,</a:t>
            </a:r>
          </a:p>
          <a:p>
            <a:pPr algn="just"/>
            <a:r>
              <a:rPr lang="pl-PL" sz="1800" dirty="0">
                <a:solidFill>
                  <a:srgbClr val="145C23"/>
                </a:solidFill>
                <a:latin typeface="Times New Roman" panose="02020603050405020304" pitchFamily="18" charset="0"/>
                <a:cs typeface="Times New Roman" panose="02020603050405020304" pitchFamily="18" charset="0"/>
              </a:rPr>
              <a:t>opakowania z tektury np. kartony zgniatamy lub rozkładamy, </a:t>
            </a:r>
          </a:p>
          <a:p>
            <a:pPr algn="just"/>
            <a:r>
              <a:rPr lang="pl-PL" sz="1800" dirty="0">
                <a:solidFill>
                  <a:srgbClr val="145C23"/>
                </a:solidFill>
                <a:latin typeface="Times New Roman" panose="02020603050405020304" pitchFamily="18" charset="0"/>
                <a:cs typeface="Times New Roman" panose="02020603050405020304" pitchFamily="18" charset="0"/>
              </a:rPr>
              <a:t>w brązowy pojemnik bioodpady umieszczamy.  </a:t>
            </a:r>
          </a:p>
          <a:p>
            <a:pPr marL="0" indent="0">
              <a:buNone/>
            </a:pPr>
            <a:endParaRPr lang="pl-PL" sz="1800" dirty="0">
              <a:solidFill>
                <a:schemeClr val="accent6">
                  <a:lumMod val="75000"/>
                </a:schemeClr>
              </a:solidFill>
              <a:latin typeface="Times New Roman" panose="02020603050405020304" pitchFamily="18" charset="0"/>
              <a:cs typeface="Times New Roman" panose="02020603050405020304" pitchFamily="18" charset="0"/>
            </a:endParaRPr>
          </a:p>
          <a:p>
            <a:pPr marL="0" indent="0">
              <a:buNone/>
            </a:pPr>
            <a:endParaRPr lang="pl-PL" sz="1800"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482358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720EA89-A155-D55E-5316-41D6CBF93D54}"/>
              </a:ext>
            </a:extLst>
          </p:cNvPr>
          <p:cNvSpPr>
            <a:spLocks noGrp="1"/>
          </p:cNvSpPr>
          <p:nvPr>
            <p:ph type="title"/>
          </p:nvPr>
        </p:nvSpPr>
        <p:spPr/>
        <p:txBody>
          <a:bodyPr>
            <a:normAutofit/>
          </a:bodyPr>
          <a:lstStyle/>
          <a:p>
            <a:pPr algn="ctr"/>
            <a:r>
              <a:rPr lang="pl-PL" sz="2800" dirty="0">
                <a:solidFill>
                  <a:schemeClr val="accent6">
                    <a:lumMod val="75000"/>
                  </a:schemeClr>
                </a:solidFill>
                <a:latin typeface="Times New Roman" panose="02020603050405020304" pitchFamily="18" charset="0"/>
                <a:cs typeface="Times New Roman" panose="02020603050405020304" pitchFamily="18" charset="0"/>
              </a:rPr>
              <a:t> </a:t>
            </a:r>
            <a:r>
              <a:rPr lang="pl-PL" sz="2800" b="1" i="1" dirty="0">
                <a:solidFill>
                  <a:srgbClr val="145C23"/>
                </a:solidFill>
                <a:latin typeface="Times New Roman" panose="02020603050405020304" pitchFamily="18" charset="0"/>
                <a:cs typeface="Times New Roman" panose="02020603050405020304" pitchFamily="18" charset="0"/>
              </a:rPr>
              <a:t>Segregowanie śmieci to nie nuda.</a:t>
            </a:r>
          </a:p>
        </p:txBody>
      </p:sp>
      <p:sp>
        <p:nvSpPr>
          <p:cNvPr id="3" name="Symbol zastępczy zawartości 2">
            <a:extLst>
              <a:ext uri="{FF2B5EF4-FFF2-40B4-BE49-F238E27FC236}">
                <a16:creationId xmlns:a16="http://schemas.microsoft.com/office/drawing/2014/main" id="{BE358DCB-24D6-EAAB-DEC3-A141B5FCA3C2}"/>
              </a:ext>
            </a:extLst>
          </p:cNvPr>
          <p:cNvSpPr>
            <a:spLocks noGrp="1"/>
          </p:cNvSpPr>
          <p:nvPr>
            <p:ph idx="1"/>
          </p:nvPr>
        </p:nvSpPr>
        <p:spPr/>
        <p:txBody>
          <a:bodyPr/>
          <a:lstStyle/>
          <a:p>
            <a:pPr marL="0" indent="0">
              <a:buNone/>
            </a:pPr>
            <a:endParaRPr lang="pl-PL" dirty="0"/>
          </a:p>
          <a:p>
            <a:pPr marL="0" indent="0">
              <a:buNone/>
            </a:pPr>
            <a:endParaRPr lang="pl-PL" dirty="0"/>
          </a:p>
        </p:txBody>
      </p:sp>
      <p:pic>
        <p:nvPicPr>
          <p:cNvPr id="5" name="Obraz 4" descr="Obraz zawierający w pomieszczeniu, ubrania, ściana, małe dziecko&#10;&#10;Opis wygenerowany automatycznie">
            <a:extLst>
              <a:ext uri="{FF2B5EF4-FFF2-40B4-BE49-F238E27FC236}">
                <a16:creationId xmlns:a16="http://schemas.microsoft.com/office/drawing/2014/main" id="{232BDFD0-E7B4-08BA-0833-DF47DB021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171" y="1670179"/>
            <a:ext cx="8770775" cy="4841357"/>
          </a:xfrm>
          <a:prstGeom prst="rect">
            <a:avLst/>
          </a:prstGeom>
          <a:effectLst>
            <a:glow rad="127000">
              <a:srgbClr val="92D050"/>
            </a:glow>
          </a:effectLst>
        </p:spPr>
      </p:pic>
    </p:spTree>
    <p:extLst>
      <p:ext uri="{BB962C8B-B14F-4D97-AF65-F5344CB8AC3E}">
        <p14:creationId xmlns:p14="http://schemas.microsoft.com/office/powerpoint/2010/main" val="7270089"/>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6502B86-4BED-64A4-F263-B691CA9D8D91}"/>
              </a:ext>
            </a:extLst>
          </p:cNvPr>
          <p:cNvSpPr>
            <a:spLocks noGrp="1"/>
          </p:cNvSpPr>
          <p:nvPr>
            <p:ph type="title"/>
          </p:nvPr>
        </p:nvSpPr>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Segregujemy bo to ekologiczne.</a:t>
            </a:r>
          </a:p>
        </p:txBody>
      </p:sp>
      <p:pic>
        <p:nvPicPr>
          <p:cNvPr id="5" name="Symbol zastępczy zawartości 4" descr="Obraz zawierający ubrania, Ludzka twarz, osoba, w pomieszczeniu&#10;&#10;Opis wygenerowany automatycznie">
            <a:extLst>
              <a:ext uri="{FF2B5EF4-FFF2-40B4-BE49-F238E27FC236}">
                <a16:creationId xmlns:a16="http://schemas.microsoft.com/office/drawing/2014/main" id="{3842B2E9-C620-687D-AEA3-B26E99E644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1825625"/>
            <a:ext cx="4358952" cy="3940693"/>
          </a:xfrm>
          <a:effectLst>
            <a:glow rad="127000">
              <a:srgbClr val="92D050">
                <a:alpha val="99000"/>
              </a:srgbClr>
            </a:glow>
          </a:effectLst>
        </p:spPr>
      </p:pic>
      <p:pic>
        <p:nvPicPr>
          <p:cNvPr id="9" name="Obraz 8" descr="Obraz zawierający ubrania, w pomieszczeniu, Sztuka dziecięca, osoba&#10;&#10;Opis wygenerowany automatycznie">
            <a:extLst>
              <a:ext uri="{FF2B5EF4-FFF2-40B4-BE49-F238E27FC236}">
                <a16:creationId xmlns:a16="http://schemas.microsoft.com/office/drawing/2014/main" id="{2C2537E0-6C4C-A6EB-9BF9-401DAD230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25625"/>
            <a:ext cx="4699517" cy="3940693"/>
          </a:xfrm>
          <a:prstGeom prst="rect">
            <a:avLst/>
          </a:prstGeom>
          <a:effectLst>
            <a:glow rad="127000">
              <a:srgbClr val="92D050"/>
            </a:glow>
          </a:effectLst>
        </p:spPr>
      </p:pic>
    </p:spTree>
    <p:extLst>
      <p:ext uri="{BB962C8B-B14F-4D97-AF65-F5344CB8AC3E}">
        <p14:creationId xmlns:p14="http://schemas.microsoft.com/office/powerpoint/2010/main" val="2887475319"/>
      </p:ext>
    </p:extLst>
  </p:cSld>
  <p:clrMapOvr>
    <a:masterClrMapping/>
  </p:clrMapOvr>
  <mc:AlternateContent xmlns:mc="http://schemas.openxmlformats.org/markup-compatibility/2006" xmlns:p14="http://schemas.microsoft.com/office/powerpoint/2010/main">
    <mc:Choice Requires="p14">
      <p:transition p14:dur="250" advTm="0">
        <p:push dir="u"/>
      </p:transition>
    </mc:Choice>
    <mc:Fallback xmlns="">
      <p:transition advTm="0">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4735BC7-2358-64C3-CFC0-AD62DCA2B9A1}"/>
              </a:ext>
            </a:extLst>
          </p:cNvPr>
          <p:cNvSpPr>
            <a:spLocks noGrp="1"/>
          </p:cNvSpPr>
          <p:nvPr>
            <p:ph type="title"/>
          </p:nvPr>
        </p:nvSpPr>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Zasady segregacji śmieci.</a:t>
            </a:r>
          </a:p>
        </p:txBody>
      </p:sp>
      <p:pic>
        <p:nvPicPr>
          <p:cNvPr id="5" name="Symbol zastępczy zawartości 4" descr="Obraz zawierający ubrania, w pomieszczeniu, przedszkole, osoba&#10;&#10;Opis wygenerowany automatycznie">
            <a:extLst>
              <a:ext uri="{FF2B5EF4-FFF2-40B4-BE49-F238E27FC236}">
                <a16:creationId xmlns:a16="http://schemas.microsoft.com/office/drawing/2014/main" id="{41125DDC-06B4-279D-DBA4-8A2A2D037A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7037" y="1825625"/>
            <a:ext cx="4133461" cy="4173959"/>
          </a:xfrm>
          <a:effectLst>
            <a:glow rad="127000">
              <a:srgbClr val="92D050"/>
            </a:glow>
          </a:effectLst>
        </p:spPr>
      </p:pic>
      <p:pic>
        <p:nvPicPr>
          <p:cNvPr id="7" name="Obraz 6" descr="Obraz zawierający w pomieszczeniu, ubrania, ściana, szkoła&#10;&#10;Opis wygenerowany automatycznie">
            <a:extLst>
              <a:ext uri="{FF2B5EF4-FFF2-40B4-BE49-F238E27FC236}">
                <a16:creationId xmlns:a16="http://schemas.microsoft.com/office/drawing/2014/main" id="{EE45692C-978D-6FC8-5A92-70A347E18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25625"/>
            <a:ext cx="4382278" cy="4173959"/>
          </a:xfrm>
          <a:prstGeom prst="rect">
            <a:avLst/>
          </a:prstGeom>
          <a:effectLst>
            <a:glow rad="127000">
              <a:srgbClr val="92D050"/>
            </a:glow>
          </a:effectLst>
        </p:spPr>
      </p:pic>
    </p:spTree>
    <p:extLst>
      <p:ext uri="{BB962C8B-B14F-4D97-AF65-F5344CB8AC3E}">
        <p14:creationId xmlns:p14="http://schemas.microsoft.com/office/powerpoint/2010/main" val="311911566"/>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A517499-6E00-F680-4DBF-1CFCE91E62F1}"/>
              </a:ext>
            </a:extLst>
          </p:cNvPr>
          <p:cNvSpPr>
            <a:spLocks noGrp="1"/>
          </p:cNvSpPr>
          <p:nvPr>
            <p:ph type="title"/>
          </p:nvPr>
        </p:nvSpPr>
        <p:spPr/>
        <p:txBody>
          <a:bodyPr>
            <a:normAutofit/>
          </a:bodyPr>
          <a:lstStyle/>
          <a:p>
            <a:pPr algn="ctr"/>
            <a:r>
              <a:rPr lang="pl-PL" sz="2800" b="1" i="1" dirty="0">
                <a:solidFill>
                  <a:srgbClr val="145C23"/>
                </a:solidFill>
                <a:latin typeface="Times New Roman" panose="02020603050405020304" pitchFamily="18" charset="0"/>
                <a:cs typeface="Times New Roman" panose="02020603050405020304" pitchFamily="18" charset="0"/>
              </a:rPr>
              <a:t>Drzewo to niezwykłe dzieło natury.</a:t>
            </a:r>
          </a:p>
        </p:txBody>
      </p:sp>
      <p:pic>
        <p:nvPicPr>
          <p:cNvPr id="1028" name="Picture 4" descr="Экологические картинки для детей">
            <a:extLst>
              <a:ext uri="{FF2B5EF4-FFF2-40B4-BE49-F238E27FC236}">
                <a16:creationId xmlns:a16="http://schemas.microsoft.com/office/drawing/2014/main" id="{3D0D5C5D-57CB-EFE0-AE25-3350D332C4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51314" y="1558212"/>
            <a:ext cx="6941976" cy="4823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266262"/>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theme/theme1.xml><?xml version="1.0" encoding="utf-8"?>
<a:theme xmlns:a="http://schemas.openxmlformats.org/drawingml/2006/main" name="Podstawa">
  <a:themeElements>
    <a:clrScheme name="Podstawa">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Podstawa">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Podstawa">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TM03457444[[fn=Podstawa]]</Template>
  <TotalTime>585</TotalTime>
  <Words>1376</Words>
  <Application>Microsoft Office PowerPoint</Application>
  <PresentationFormat>Panoramiczny</PresentationFormat>
  <Paragraphs>94</Paragraphs>
  <Slides>40</Slides>
  <Notes>0</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40</vt:i4>
      </vt:variant>
    </vt:vector>
  </HeadingPairs>
  <TitlesOfParts>
    <vt:vector size="43" baseType="lpstr">
      <vt:lpstr>Corbel</vt:lpstr>
      <vt:lpstr>Times New Roman</vt:lpstr>
      <vt:lpstr>Podstawa</vt:lpstr>
      <vt:lpstr>  „MŁODZI  EKOLODZY”  Jesteśmy Ekocyrkularni!</vt:lpstr>
      <vt:lpstr>  </vt:lpstr>
      <vt:lpstr> Planetę tworzymy z jej darów się cieszymy.</vt:lpstr>
      <vt:lpstr>                            Oto realizacja naszych działań:   </vt:lpstr>
      <vt:lpstr>1. Śmieci segregujemy – przypominamy w odpowiednie pojemniki wrzucamy.</vt:lpstr>
      <vt:lpstr> Segregowanie śmieci to nie nuda.</vt:lpstr>
      <vt:lpstr>Segregujemy bo to ekologiczne.</vt:lpstr>
      <vt:lpstr>Zasady segregacji śmieci.</vt:lpstr>
      <vt:lpstr>Drzewo to niezwykłe dzieło natury.</vt:lpstr>
      <vt:lpstr>2. Drzewa sadzimy, przyrodę chronimy.</vt:lpstr>
      <vt:lpstr> Tak rodzi się las…</vt:lpstr>
      <vt:lpstr>Drzewa wytwarzają tlen.</vt:lpstr>
      <vt:lpstr>3. Zanim wyrzucimy - w projektanta ekologicznego się bawimy.</vt:lpstr>
      <vt:lpstr>Rozwój poprzez zabawę.</vt:lpstr>
      <vt:lpstr>Jesteśmy kreatywni.</vt:lpstr>
      <vt:lpstr>W konstruktorów się bawimy.</vt:lpstr>
      <vt:lpstr>Ekologiczne zabawki tworzymy.</vt:lpstr>
      <vt:lpstr>Prezentacja programu PowerPoint</vt:lpstr>
      <vt:lpstr>Drugie życie butelkom dajemy do zabawy je wykorzystujemy.</vt:lpstr>
      <vt:lpstr>4. Mini ogródeczki tworzymy - w ogrodników się bawimy.</vt:lpstr>
      <vt:lpstr>Zanim nasiona posadzimy, w sklepie ogrodniczym je kupimy.</vt:lpstr>
      <vt:lpstr>Prezentacja programu PowerPoint</vt:lpstr>
      <vt:lpstr>Zakładamy przedszkolny ogródek.</vt:lpstr>
      <vt:lpstr>Od nasionka do zbioru.</vt:lpstr>
      <vt:lpstr>Wesoło się bawimy.</vt:lpstr>
      <vt:lpstr>Prezentacja programu PowerPoint</vt:lpstr>
      <vt:lpstr> 5. Dzień Drzewa.</vt:lpstr>
      <vt:lpstr>Przedszkolaki na tropie przyrody – Poznajemy drzewa!.</vt:lpstr>
      <vt:lpstr>Drzewa wokół nas.</vt:lpstr>
      <vt:lpstr>Na czym polega praca leśniczego? </vt:lpstr>
      <vt:lpstr>6. Coroczna akcja sprzątania świata – dbamy o naszą okolice.</vt:lpstr>
      <vt:lpstr>Światowy Dzień Sprzątania obchodzimy, jak dbać o planetę się uczymy!</vt:lpstr>
      <vt:lpstr>Prezentacja programu PowerPoint</vt:lpstr>
      <vt:lpstr>Prezentacja programu PowerPoint</vt:lpstr>
      <vt:lpstr>7. Plastikowe nakrętki zbieramy – innym pomagamy.</vt:lpstr>
      <vt:lpstr>Nakrętki zbieramy i w ten sposób innym pomagamy.</vt:lpstr>
      <vt:lpstr>8. Krany zakręcamy, wodę oszczędzamy.</vt:lpstr>
      <vt:lpstr>Woda – źródłem życia.</vt:lpstr>
      <vt:lpstr>Dbamy o wodę !!!</vt:lpstr>
      <vt:lpstr>Dziękujemy za uwagę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Dell</dc:creator>
  <cp:lastModifiedBy>Dell</cp:lastModifiedBy>
  <cp:revision>19</cp:revision>
  <dcterms:created xsi:type="dcterms:W3CDTF">2024-10-10T15:30:09Z</dcterms:created>
  <dcterms:modified xsi:type="dcterms:W3CDTF">2024-10-14T19:09:13Z</dcterms:modified>
</cp:coreProperties>
</file>